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3602"/>
  </p:normalViewPr>
  <p:slideViewPr>
    <p:cSldViewPr snapToGrid="0" snapToObjects="1">
      <p:cViewPr varScale="1">
        <p:scale>
          <a:sx n="65" d="100"/>
          <a:sy n="65" d="100"/>
        </p:scale>
        <p:origin x="4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4CFDDB-A21C-3A4F-88E3-16251134953F}" type="datetimeFigureOut">
              <a:rPr lang="es-CL" smtClean="0"/>
              <a:t>08-04-20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rIns="45720"/>
          <a:lstStyle/>
          <a:p>
            <a:fld id="{AD6FA443-9433-E042-B2F7-42B6F5907D6C}" type="slidenum">
              <a:rPr lang="es-CL" smtClean="0"/>
              <a:t>‹Nº›</a:t>
            </a:fld>
            <a:endParaRPr lang="es-CL"/>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0089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84CFDDB-A21C-3A4F-88E3-16251134953F}" type="datetimeFigureOut">
              <a:rPr lang="es-CL" smtClean="0"/>
              <a:t>08-04-20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D6FA443-9433-E042-B2F7-42B6F5907D6C}" type="slidenum">
              <a:rPr lang="es-CL" smtClean="0"/>
              <a:t>‹Nº›</a:t>
            </a:fld>
            <a:endParaRPr lang="es-CL"/>
          </a:p>
        </p:txBody>
      </p:sp>
    </p:spTree>
    <p:extLst>
      <p:ext uri="{BB962C8B-B14F-4D97-AF65-F5344CB8AC3E}">
        <p14:creationId xmlns:p14="http://schemas.microsoft.com/office/powerpoint/2010/main" val="316014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84CFDDB-A21C-3A4F-88E3-16251134953F}" type="datetimeFigureOut">
              <a:rPr lang="es-CL" smtClean="0"/>
              <a:t>08-04-20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D6FA443-9433-E042-B2F7-42B6F5907D6C}" type="slidenum">
              <a:rPr lang="es-CL" smtClean="0"/>
              <a:t>‹Nº›</a:t>
            </a:fld>
            <a:endParaRPr lang="es-CL"/>
          </a:p>
        </p:txBody>
      </p:sp>
    </p:spTree>
    <p:extLst>
      <p:ext uri="{BB962C8B-B14F-4D97-AF65-F5344CB8AC3E}">
        <p14:creationId xmlns:p14="http://schemas.microsoft.com/office/powerpoint/2010/main" val="425665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84CFDDB-A21C-3A4F-88E3-16251134953F}" type="datetimeFigureOut">
              <a:rPr lang="es-CL" smtClean="0"/>
              <a:t>08-04-20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D6FA443-9433-E042-B2F7-42B6F5907D6C}" type="slidenum">
              <a:rPr lang="es-CL" smtClean="0"/>
              <a:t>‹Nº›</a:t>
            </a:fld>
            <a:endParaRPr lang="es-CL"/>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8128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84CFDDB-A21C-3A4F-88E3-16251134953F}" type="datetimeFigureOut">
              <a:rPr lang="es-CL" smtClean="0"/>
              <a:t>08-04-20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D6FA443-9433-E042-B2F7-42B6F5907D6C}" type="slidenum">
              <a:rPr lang="es-CL" smtClean="0"/>
              <a:t>‹Nº›</a:t>
            </a:fld>
            <a:endParaRPr lang="es-CL"/>
          </a:p>
        </p:txBody>
      </p:sp>
    </p:spTree>
    <p:extLst>
      <p:ext uri="{BB962C8B-B14F-4D97-AF65-F5344CB8AC3E}">
        <p14:creationId xmlns:p14="http://schemas.microsoft.com/office/powerpoint/2010/main" val="370731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84CFDDB-A21C-3A4F-88E3-16251134953F}" type="datetimeFigureOut">
              <a:rPr lang="es-CL" smtClean="0"/>
              <a:t>08-04-20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6FA443-9433-E042-B2F7-42B6F5907D6C}" type="slidenum">
              <a:rPr lang="es-CL" smtClean="0"/>
              <a:t>‹Nº›</a:t>
            </a:fld>
            <a:endParaRPr lang="es-CL"/>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9151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2609285" y="2851331"/>
            <a:ext cx="3893623" cy="3071434"/>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666635" y="2851331"/>
            <a:ext cx="3899798" cy="3071434"/>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84CFDDB-A21C-3A4F-88E3-16251134953F}" type="datetimeFigureOut">
              <a:rPr lang="es-CL" smtClean="0"/>
              <a:t>08-04-20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D6FA443-9433-E042-B2F7-42B6F5907D6C}" type="slidenum">
              <a:rPr lang="es-CL" smtClean="0"/>
              <a:t>‹Nº›</a:t>
            </a:fld>
            <a:endParaRPr lang="es-CL"/>
          </a:p>
        </p:txBody>
      </p:sp>
    </p:spTree>
    <p:extLst>
      <p:ext uri="{BB962C8B-B14F-4D97-AF65-F5344CB8AC3E}">
        <p14:creationId xmlns:p14="http://schemas.microsoft.com/office/powerpoint/2010/main" val="369105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84CFDDB-A21C-3A4F-88E3-16251134953F}" type="datetimeFigureOut">
              <a:rPr lang="es-CL" smtClean="0"/>
              <a:t>08-04-20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D6FA443-9433-E042-B2F7-42B6F5907D6C}" type="slidenum">
              <a:rPr lang="es-CL" smtClean="0"/>
              <a:t>‹Nº›</a:t>
            </a:fld>
            <a:endParaRPr lang="es-CL"/>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2043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84CFDDB-A21C-3A4F-88E3-16251134953F}" type="datetimeFigureOut">
              <a:rPr lang="es-CL" smtClean="0"/>
              <a:t>08-04-20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D6FA443-9433-E042-B2F7-42B6F5907D6C}" type="slidenum">
              <a:rPr lang="es-CL" smtClean="0"/>
              <a:t>‹Nº›</a:t>
            </a:fld>
            <a:endParaRPr lang="es-CL"/>
          </a:p>
        </p:txBody>
      </p:sp>
    </p:spTree>
    <p:extLst>
      <p:ext uri="{BB962C8B-B14F-4D97-AF65-F5344CB8AC3E}">
        <p14:creationId xmlns:p14="http://schemas.microsoft.com/office/powerpoint/2010/main" val="127309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84CFDDB-A21C-3A4F-88E3-16251134953F}" type="datetimeFigureOut">
              <a:rPr lang="es-CL" smtClean="0"/>
              <a:t>08-04-20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6FA443-9433-E042-B2F7-42B6F5907D6C}" type="slidenum">
              <a:rPr lang="es-CL" smtClean="0"/>
              <a:t>‹Nº›</a:t>
            </a:fld>
            <a:endParaRPr lang="es-CL"/>
          </a:p>
        </p:txBody>
      </p:sp>
    </p:spTree>
    <p:extLst>
      <p:ext uri="{BB962C8B-B14F-4D97-AF65-F5344CB8AC3E}">
        <p14:creationId xmlns:p14="http://schemas.microsoft.com/office/powerpoint/2010/main" val="278505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84CFDDB-A21C-3A4F-88E3-16251134953F}" type="datetimeFigureOut">
              <a:rPr lang="es-CL" smtClean="0"/>
              <a:t>08-04-20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6FA443-9433-E042-B2F7-42B6F5907D6C}" type="slidenum">
              <a:rPr lang="es-CL" smtClean="0"/>
              <a:t>‹Nº›</a:t>
            </a:fld>
            <a:endParaRPr lang="es-CL"/>
          </a:p>
        </p:txBody>
      </p:sp>
    </p:spTree>
    <p:extLst>
      <p:ext uri="{BB962C8B-B14F-4D97-AF65-F5344CB8AC3E}">
        <p14:creationId xmlns:p14="http://schemas.microsoft.com/office/powerpoint/2010/main" val="279841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984CFDDB-A21C-3A4F-88E3-16251134953F}" type="datetimeFigureOut">
              <a:rPr lang="es-CL" smtClean="0"/>
              <a:t>08-04-20</a:t>
            </a:fld>
            <a:endParaRPr lang="es-CL"/>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AD6FA443-9433-E042-B2F7-42B6F5907D6C}" type="slidenum">
              <a:rPr lang="es-CL" smtClean="0"/>
              <a:t>‹Nº›</a:t>
            </a:fld>
            <a:endParaRPr lang="es-CL"/>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9724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51137BB-0C1A-9D46-89C9-E9DA2BFBEE7A}"/>
              </a:ext>
            </a:extLst>
          </p:cNvPr>
          <p:cNvPicPr>
            <a:picLocks noChangeAspect="1"/>
          </p:cNvPicPr>
          <p:nvPr/>
        </p:nvPicPr>
        <p:blipFill>
          <a:blip r:embed="rId2"/>
          <a:stretch>
            <a:fillRect/>
          </a:stretch>
        </p:blipFill>
        <p:spPr>
          <a:xfrm>
            <a:off x="1948911" y="2993774"/>
            <a:ext cx="6499350" cy="3139005"/>
          </a:xfrm>
          <a:prstGeom prst="rect">
            <a:avLst/>
          </a:prstGeom>
        </p:spPr>
      </p:pic>
      <p:sp>
        <p:nvSpPr>
          <p:cNvPr id="2" name="Título 1">
            <a:extLst>
              <a:ext uri="{FF2B5EF4-FFF2-40B4-BE49-F238E27FC236}">
                <a16:creationId xmlns:a16="http://schemas.microsoft.com/office/drawing/2014/main" id="{77183C73-F6B7-9A41-9F00-B223006BE6C5}"/>
              </a:ext>
            </a:extLst>
          </p:cNvPr>
          <p:cNvSpPr>
            <a:spLocks noGrp="1"/>
          </p:cNvSpPr>
          <p:nvPr>
            <p:ph type="ctrTitle"/>
          </p:nvPr>
        </p:nvSpPr>
        <p:spPr/>
        <p:txBody>
          <a:bodyPr/>
          <a:lstStyle/>
          <a:p>
            <a:endParaRPr lang="es-CL" dirty="0"/>
          </a:p>
        </p:txBody>
      </p:sp>
      <p:sp>
        <p:nvSpPr>
          <p:cNvPr id="3" name="Subtítulo 2">
            <a:extLst>
              <a:ext uri="{FF2B5EF4-FFF2-40B4-BE49-F238E27FC236}">
                <a16:creationId xmlns:a16="http://schemas.microsoft.com/office/drawing/2014/main" id="{48E821D5-DC77-FC46-BF59-1F18D2B64EBD}"/>
              </a:ext>
            </a:extLst>
          </p:cNvPr>
          <p:cNvSpPr>
            <a:spLocks noGrp="1"/>
          </p:cNvSpPr>
          <p:nvPr>
            <p:ph type="subTitle" idx="1"/>
          </p:nvPr>
        </p:nvSpPr>
        <p:spPr>
          <a:xfrm>
            <a:off x="2772274" y="918679"/>
            <a:ext cx="5357600" cy="1160213"/>
          </a:xfrm>
        </p:spPr>
        <p:txBody>
          <a:bodyPr>
            <a:normAutofit/>
          </a:bodyPr>
          <a:lstStyle/>
          <a:p>
            <a:pPr algn="ctr"/>
            <a:r>
              <a:rPr lang="es-CL" sz="2800" dirty="0"/>
              <a:t>BENEFICIOS DE LEER DURANTE LA CUARENTENA</a:t>
            </a:r>
          </a:p>
        </p:txBody>
      </p:sp>
      <p:pic>
        <p:nvPicPr>
          <p:cNvPr id="5" name="Imagen 4">
            <a:extLst>
              <a:ext uri="{FF2B5EF4-FFF2-40B4-BE49-F238E27FC236}">
                <a16:creationId xmlns:a16="http://schemas.microsoft.com/office/drawing/2014/main" id="{C5EC1A12-BA17-0848-B505-5655656161C7}"/>
              </a:ext>
            </a:extLst>
          </p:cNvPr>
          <p:cNvPicPr>
            <a:picLocks noChangeAspect="1"/>
          </p:cNvPicPr>
          <p:nvPr/>
        </p:nvPicPr>
        <p:blipFill>
          <a:blip r:embed="rId3"/>
          <a:stretch>
            <a:fillRect/>
          </a:stretch>
        </p:blipFill>
        <p:spPr>
          <a:xfrm>
            <a:off x="373546" y="286854"/>
            <a:ext cx="1209878" cy="1263650"/>
          </a:xfrm>
          <a:prstGeom prst="rect">
            <a:avLst/>
          </a:prstGeom>
        </p:spPr>
      </p:pic>
    </p:spTree>
    <p:extLst>
      <p:ext uri="{BB962C8B-B14F-4D97-AF65-F5344CB8AC3E}">
        <p14:creationId xmlns:p14="http://schemas.microsoft.com/office/powerpoint/2010/main" val="405053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6A4CC-498B-6247-A8CB-18D9BF1C6620}"/>
              </a:ext>
            </a:extLst>
          </p:cNvPr>
          <p:cNvSpPr>
            <a:spLocks noGrp="1"/>
          </p:cNvSpPr>
          <p:nvPr>
            <p:ph type="title"/>
          </p:nvPr>
        </p:nvSpPr>
        <p:spPr/>
        <p:txBody>
          <a:bodyPr/>
          <a:lstStyle/>
          <a:p>
            <a:pPr algn="ctr"/>
            <a:r>
              <a:rPr lang="es-CL" dirty="0"/>
              <a:t>¿Cúales son los beneficios de leer ?</a:t>
            </a:r>
          </a:p>
        </p:txBody>
      </p:sp>
      <p:sp>
        <p:nvSpPr>
          <p:cNvPr id="3" name="Marcador de contenido 2">
            <a:extLst>
              <a:ext uri="{FF2B5EF4-FFF2-40B4-BE49-F238E27FC236}">
                <a16:creationId xmlns:a16="http://schemas.microsoft.com/office/drawing/2014/main" id="{60C0CA36-2300-694E-B57C-06D9088592C2}"/>
              </a:ext>
            </a:extLst>
          </p:cNvPr>
          <p:cNvSpPr>
            <a:spLocks noGrp="1"/>
          </p:cNvSpPr>
          <p:nvPr>
            <p:ph idx="1"/>
          </p:nvPr>
        </p:nvSpPr>
        <p:spPr>
          <a:xfrm>
            <a:off x="1292087" y="2052116"/>
            <a:ext cx="9278052" cy="2480127"/>
          </a:xfrm>
        </p:spPr>
        <p:txBody>
          <a:bodyPr/>
          <a:lstStyle/>
          <a:p>
            <a:r>
              <a:rPr lang="es-CL" dirty="0"/>
              <a:t>Existen actividades que dejan huellas en nuestro sistema nervioso y la lectura no es una excepción.</a:t>
            </a:r>
          </a:p>
          <a:p>
            <a:r>
              <a:rPr lang="es-CL" dirty="0"/>
              <a:t>Además de un hábito que puede ser incorporado a nuestro día a día y que involucra muchas partes de nuestro cerebro, sus efectos pueden hacerse notar con rapidez.</a:t>
            </a:r>
          </a:p>
        </p:txBody>
      </p:sp>
      <p:pic>
        <p:nvPicPr>
          <p:cNvPr id="4" name="Imagen 3">
            <a:extLst>
              <a:ext uri="{FF2B5EF4-FFF2-40B4-BE49-F238E27FC236}">
                <a16:creationId xmlns:a16="http://schemas.microsoft.com/office/drawing/2014/main" id="{AA6D1953-498E-5D44-84F1-D4F536BD985E}"/>
              </a:ext>
            </a:extLst>
          </p:cNvPr>
          <p:cNvPicPr>
            <a:picLocks noChangeAspect="1"/>
          </p:cNvPicPr>
          <p:nvPr/>
        </p:nvPicPr>
        <p:blipFill>
          <a:blip r:embed="rId2"/>
          <a:stretch>
            <a:fillRect/>
          </a:stretch>
        </p:blipFill>
        <p:spPr>
          <a:xfrm>
            <a:off x="373546" y="286854"/>
            <a:ext cx="1209878" cy="1263650"/>
          </a:xfrm>
          <a:prstGeom prst="rect">
            <a:avLst/>
          </a:prstGeom>
        </p:spPr>
      </p:pic>
      <p:pic>
        <p:nvPicPr>
          <p:cNvPr id="5" name="Imagen 4">
            <a:extLst>
              <a:ext uri="{FF2B5EF4-FFF2-40B4-BE49-F238E27FC236}">
                <a16:creationId xmlns:a16="http://schemas.microsoft.com/office/drawing/2014/main" id="{29466DA6-BA05-5D48-968B-3F013F3FF86F}"/>
              </a:ext>
            </a:extLst>
          </p:cNvPr>
          <p:cNvPicPr>
            <a:picLocks noChangeAspect="1"/>
          </p:cNvPicPr>
          <p:nvPr/>
        </p:nvPicPr>
        <p:blipFill>
          <a:blip r:embed="rId3"/>
          <a:stretch>
            <a:fillRect/>
          </a:stretch>
        </p:blipFill>
        <p:spPr>
          <a:xfrm>
            <a:off x="4588289" y="4234898"/>
            <a:ext cx="4297294" cy="2324100"/>
          </a:xfrm>
          <a:prstGeom prst="rect">
            <a:avLst/>
          </a:prstGeom>
        </p:spPr>
      </p:pic>
    </p:spTree>
    <p:extLst>
      <p:ext uri="{BB962C8B-B14F-4D97-AF65-F5344CB8AC3E}">
        <p14:creationId xmlns:p14="http://schemas.microsoft.com/office/powerpoint/2010/main" val="398463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CDCA5-D6A0-6447-A101-2D2559614703}"/>
              </a:ext>
            </a:extLst>
          </p:cNvPr>
          <p:cNvSpPr>
            <a:spLocks noGrp="1"/>
          </p:cNvSpPr>
          <p:nvPr>
            <p:ph type="title"/>
          </p:nvPr>
        </p:nvSpPr>
        <p:spPr/>
        <p:txBody>
          <a:bodyPr/>
          <a:lstStyle/>
          <a:p>
            <a:pPr algn="ctr"/>
            <a:r>
              <a:rPr lang="es-CL" dirty="0"/>
              <a:t>Leer … hace que el cerebro esté más interconectado</a:t>
            </a:r>
          </a:p>
        </p:txBody>
      </p:sp>
      <p:sp>
        <p:nvSpPr>
          <p:cNvPr id="3" name="Marcador de contenido 2">
            <a:extLst>
              <a:ext uri="{FF2B5EF4-FFF2-40B4-BE49-F238E27FC236}">
                <a16:creationId xmlns:a16="http://schemas.microsoft.com/office/drawing/2014/main" id="{0FA232C3-A3EC-E048-96AE-A909C8754061}"/>
              </a:ext>
            </a:extLst>
          </p:cNvPr>
          <p:cNvSpPr>
            <a:spLocks noGrp="1"/>
          </p:cNvSpPr>
          <p:nvPr>
            <p:ph idx="1"/>
          </p:nvPr>
        </p:nvSpPr>
        <p:spPr>
          <a:xfrm>
            <a:off x="4432851" y="2052116"/>
            <a:ext cx="6137287" cy="3997828"/>
          </a:xfrm>
        </p:spPr>
        <p:txBody>
          <a:bodyPr/>
          <a:lstStyle/>
          <a:p>
            <a:r>
              <a:rPr lang="es-CL" dirty="0"/>
              <a:t>Gracias a la lectura, neuronas de nuestro encéfalo tenderán a comunicarse más entre ellas, estableciendo vínculos más sólidos entre si. Esto significa que aunque el paso del tiempo puede hacer que muchas neuronas mueran, al haber creado muchas rutas de comunicación disponible, nuestro cerebro aprende a esquivar rutas dañadas recurriendo a otras.</a:t>
            </a:r>
          </a:p>
        </p:txBody>
      </p:sp>
      <p:pic>
        <p:nvPicPr>
          <p:cNvPr id="4" name="Imagen 3">
            <a:extLst>
              <a:ext uri="{FF2B5EF4-FFF2-40B4-BE49-F238E27FC236}">
                <a16:creationId xmlns:a16="http://schemas.microsoft.com/office/drawing/2014/main" id="{2C4BAACB-F7EB-4442-9778-F66E1F00598D}"/>
              </a:ext>
            </a:extLst>
          </p:cNvPr>
          <p:cNvPicPr>
            <a:picLocks noChangeAspect="1"/>
          </p:cNvPicPr>
          <p:nvPr/>
        </p:nvPicPr>
        <p:blipFill>
          <a:blip r:embed="rId2"/>
          <a:stretch>
            <a:fillRect/>
          </a:stretch>
        </p:blipFill>
        <p:spPr>
          <a:xfrm>
            <a:off x="373546" y="286854"/>
            <a:ext cx="1209878" cy="1263650"/>
          </a:xfrm>
          <a:prstGeom prst="rect">
            <a:avLst/>
          </a:prstGeom>
        </p:spPr>
      </p:pic>
      <p:pic>
        <p:nvPicPr>
          <p:cNvPr id="6" name="Imagen 5">
            <a:extLst>
              <a:ext uri="{FF2B5EF4-FFF2-40B4-BE49-F238E27FC236}">
                <a16:creationId xmlns:a16="http://schemas.microsoft.com/office/drawing/2014/main" id="{740E1E11-E4F5-3344-8D9D-A4FD3FCFA3FD}"/>
              </a:ext>
            </a:extLst>
          </p:cNvPr>
          <p:cNvPicPr>
            <a:picLocks noChangeAspect="1"/>
          </p:cNvPicPr>
          <p:nvPr/>
        </p:nvPicPr>
        <p:blipFill>
          <a:blip r:embed="rId3"/>
          <a:stretch>
            <a:fillRect/>
          </a:stretch>
        </p:blipFill>
        <p:spPr>
          <a:xfrm>
            <a:off x="1401994" y="2832652"/>
            <a:ext cx="2959100" cy="2743200"/>
          </a:xfrm>
          <a:prstGeom prst="rect">
            <a:avLst/>
          </a:prstGeom>
        </p:spPr>
      </p:pic>
    </p:spTree>
    <p:extLst>
      <p:ext uri="{BB962C8B-B14F-4D97-AF65-F5344CB8AC3E}">
        <p14:creationId xmlns:p14="http://schemas.microsoft.com/office/powerpoint/2010/main" val="356757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2E9EB-BA32-0249-BC10-79E02F9A7770}"/>
              </a:ext>
            </a:extLst>
          </p:cNvPr>
          <p:cNvSpPr>
            <a:spLocks noGrp="1"/>
          </p:cNvSpPr>
          <p:nvPr>
            <p:ph type="title"/>
          </p:nvPr>
        </p:nvSpPr>
        <p:spPr/>
        <p:txBody>
          <a:bodyPr/>
          <a:lstStyle/>
          <a:p>
            <a:pPr algn="ctr"/>
            <a:r>
              <a:rPr lang="es-CL" dirty="0"/>
              <a:t>Leer… hace que empaticemos más y mejor</a:t>
            </a:r>
          </a:p>
        </p:txBody>
      </p:sp>
      <p:sp>
        <p:nvSpPr>
          <p:cNvPr id="3" name="Marcador de contenido 2">
            <a:extLst>
              <a:ext uri="{FF2B5EF4-FFF2-40B4-BE49-F238E27FC236}">
                <a16:creationId xmlns:a16="http://schemas.microsoft.com/office/drawing/2014/main" id="{8ED370E8-ED3D-2F47-A26C-EFADF19432EC}"/>
              </a:ext>
            </a:extLst>
          </p:cNvPr>
          <p:cNvSpPr>
            <a:spLocks noGrp="1"/>
          </p:cNvSpPr>
          <p:nvPr>
            <p:ph idx="1"/>
          </p:nvPr>
        </p:nvSpPr>
        <p:spPr>
          <a:xfrm>
            <a:off x="1583424" y="2151507"/>
            <a:ext cx="5913201" cy="3997828"/>
          </a:xfrm>
        </p:spPr>
        <p:txBody>
          <a:bodyPr>
            <a:normAutofit fontScale="92500"/>
          </a:bodyPr>
          <a:lstStyle/>
          <a:p>
            <a:r>
              <a:rPr lang="es-CL" dirty="0"/>
              <a:t>Se ha olservado que leer libros de ficción, que tienen uno o varios protagonistas, hace que las neuronas de la zona sensorial motora del surco central queden mejor comunicadas, lo cual está vinculada a una mayor capacidad para ponerse en la piel de otras personas. De algún modo, leer libros hace que nos sintamos identificados con lo que hacen los personajes, llegando a imaginarnos a nosotros mismos haciendo lo que ellos hacen. Este hecho hace que las lecturas se conviertan en un potenciador de empatía.</a:t>
            </a:r>
          </a:p>
        </p:txBody>
      </p:sp>
      <p:pic>
        <p:nvPicPr>
          <p:cNvPr id="4" name="Imagen 3">
            <a:extLst>
              <a:ext uri="{FF2B5EF4-FFF2-40B4-BE49-F238E27FC236}">
                <a16:creationId xmlns:a16="http://schemas.microsoft.com/office/drawing/2014/main" id="{4A0170E5-EB0D-9F41-B9C9-F2E630710578}"/>
              </a:ext>
            </a:extLst>
          </p:cNvPr>
          <p:cNvPicPr>
            <a:picLocks noChangeAspect="1"/>
          </p:cNvPicPr>
          <p:nvPr/>
        </p:nvPicPr>
        <p:blipFill>
          <a:blip r:embed="rId2"/>
          <a:stretch>
            <a:fillRect/>
          </a:stretch>
        </p:blipFill>
        <p:spPr>
          <a:xfrm>
            <a:off x="373546" y="286854"/>
            <a:ext cx="1209878" cy="1263650"/>
          </a:xfrm>
          <a:prstGeom prst="rect">
            <a:avLst/>
          </a:prstGeom>
        </p:spPr>
      </p:pic>
      <p:pic>
        <p:nvPicPr>
          <p:cNvPr id="5" name="Imagen 4">
            <a:extLst>
              <a:ext uri="{FF2B5EF4-FFF2-40B4-BE49-F238E27FC236}">
                <a16:creationId xmlns:a16="http://schemas.microsoft.com/office/drawing/2014/main" id="{25E36BA6-D4FF-964D-B105-5B24D201400D}"/>
              </a:ext>
            </a:extLst>
          </p:cNvPr>
          <p:cNvPicPr>
            <a:picLocks noChangeAspect="1"/>
          </p:cNvPicPr>
          <p:nvPr/>
        </p:nvPicPr>
        <p:blipFill>
          <a:blip r:embed="rId3"/>
          <a:stretch>
            <a:fillRect/>
          </a:stretch>
        </p:blipFill>
        <p:spPr>
          <a:xfrm>
            <a:off x="7496625" y="3141594"/>
            <a:ext cx="3492500" cy="2324100"/>
          </a:xfrm>
          <a:prstGeom prst="rect">
            <a:avLst/>
          </a:prstGeom>
        </p:spPr>
      </p:pic>
    </p:spTree>
    <p:extLst>
      <p:ext uri="{BB962C8B-B14F-4D97-AF65-F5344CB8AC3E}">
        <p14:creationId xmlns:p14="http://schemas.microsoft.com/office/powerpoint/2010/main" val="291678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349C1-2FF1-5A49-B0AD-D54A3F3959B3}"/>
              </a:ext>
            </a:extLst>
          </p:cNvPr>
          <p:cNvSpPr>
            <a:spLocks noGrp="1"/>
          </p:cNvSpPr>
          <p:nvPr>
            <p:ph type="title"/>
          </p:nvPr>
        </p:nvSpPr>
        <p:spPr/>
        <p:txBody>
          <a:bodyPr/>
          <a:lstStyle/>
          <a:p>
            <a:pPr algn="ctr"/>
            <a:r>
              <a:rPr lang="es-CL" dirty="0"/>
              <a:t>Leer ayuda a vencer el estrés</a:t>
            </a:r>
          </a:p>
        </p:txBody>
      </p:sp>
      <p:sp>
        <p:nvSpPr>
          <p:cNvPr id="3" name="Marcador de contenido 2">
            <a:extLst>
              <a:ext uri="{FF2B5EF4-FFF2-40B4-BE49-F238E27FC236}">
                <a16:creationId xmlns:a16="http://schemas.microsoft.com/office/drawing/2014/main" id="{0094B040-0C6D-8E41-9605-64879A5C1EC4}"/>
              </a:ext>
            </a:extLst>
          </p:cNvPr>
          <p:cNvSpPr>
            <a:spLocks noGrp="1"/>
          </p:cNvSpPr>
          <p:nvPr>
            <p:ph idx="1"/>
          </p:nvPr>
        </p:nvSpPr>
        <p:spPr>
          <a:xfrm>
            <a:off x="1328254" y="2052116"/>
            <a:ext cx="9241885" cy="1998914"/>
          </a:xfrm>
        </p:spPr>
        <p:txBody>
          <a:bodyPr>
            <a:normAutofit fontScale="85000" lnSpcReduction="10000"/>
          </a:bodyPr>
          <a:lstStyle/>
          <a:p>
            <a:r>
              <a:rPr lang="es-CL" dirty="0"/>
              <a:t>Existen evidencias de que leer de manera habitual permite introducir un pequeño oasis de paz en nuestras vidas, unos momentos de calma en los que experimentamos sensaciones similares a las que produce la meditación. </a:t>
            </a:r>
          </a:p>
          <a:p>
            <a:r>
              <a:rPr lang="es-CL" dirty="0"/>
              <a:t>De hecho, existen motivos para pensar que en lo que respecta a su poder de reducción de estrés</a:t>
            </a:r>
            <a:r>
              <a:rPr lang="es-CL" sz="2400" b="1" dirty="0"/>
              <a:t>, leer es incluso más eficaz que salir a caminar o escuchar música.</a:t>
            </a:r>
          </a:p>
        </p:txBody>
      </p:sp>
      <p:pic>
        <p:nvPicPr>
          <p:cNvPr id="4" name="Imagen 3">
            <a:extLst>
              <a:ext uri="{FF2B5EF4-FFF2-40B4-BE49-F238E27FC236}">
                <a16:creationId xmlns:a16="http://schemas.microsoft.com/office/drawing/2014/main" id="{E472EF51-13B1-3E44-A03A-7BA6E029CF67}"/>
              </a:ext>
            </a:extLst>
          </p:cNvPr>
          <p:cNvPicPr>
            <a:picLocks noChangeAspect="1"/>
          </p:cNvPicPr>
          <p:nvPr/>
        </p:nvPicPr>
        <p:blipFill>
          <a:blip r:embed="rId2"/>
          <a:stretch>
            <a:fillRect/>
          </a:stretch>
        </p:blipFill>
        <p:spPr>
          <a:xfrm>
            <a:off x="373546" y="286854"/>
            <a:ext cx="1209878" cy="1263650"/>
          </a:xfrm>
          <a:prstGeom prst="rect">
            <a:avLst/>
          </a:prstGeom>
        </p:spPr>
      </p:pic>
      <p:pic>
        <p:nvPicPr>
          <p:cNvPr id="5" name="Imagen 4">
            <a:extLst>
              <a:ext uri="{FF2B5EF4-FFF2-40B4-BE49-F238E27FC236}">
                <a16:creationId xmlns:a16="http://schemas.microsoft.com/office/drawing/2014/main" id="{EA29E058-85B5-1843-B43D-644A194AE105}"/>
              </a:ext>
            </a:extLst>
          </p:cNvPr>
          <p:cNvPicPr>
            <a:picLocks noChangeAspect="1"/>
          </p:cNvPicPr>
          <p:nvPr/>
        </p:nvPicPr>
        <p:blipFill>
          <a:blip r:embed="rId3"/>
          <a:stretch>
            <a:fillRect/>
          </a:stretch>
        </p:blipFill>
        <p:spPr>
          <a:xfrm>
            <a:off x="2286000" y="4051030"/>
            <a:ext cx="7772400" cy="2324100"/>
          </a:xfrm>
          <a:prstGeom prst="rect">
            <a:avLst/>
          </a:prstGeom>
        </p:spPr>
      </p:pic>
    </p:spTree>
    <p:extLst>
      <p:ext uri="{BB962C8B-B14F-4D97-AF65-F5344CB8AC3E}">
        <p14:creationId xmlns:p14="http://schemas.microsoft.com/office/powerpoint/2010/main" val="27983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E9E71-7693-5440-ABF8-0EDDB6BFFDE0}"/>
              </a:ext>
            </a:extLst>
          </p:cNvPr>
          <p:cNvSpPr>
            <a:spLocks noGrp="1"/>
          </p:cNvSpPr>
          <p:nvPr>
            <p:ph type="title"/>
          </p:nvPr>
        </p:nvSpPr>
        <p:spPr/>
        <p:txBody>
          <a:bodyPr/>
          <a:lstStyle/>
          <a:p>
            <a:pPr algn="ctr"/>
            <a:r>
              <a:rPr lang="es-CL" dirty="0"/>
              <a:t>Leer… ayuda a dormir mejor</a:t>
            </a:r>
          </a:p>
        </p:txBody>
      </p:sp>
      <p:sp>
        <p:nvSpPr>
          <p:cNvPr id="3" name="Marcador de contenido 2">
            <a:extLst>
              <a:ext uri="{FF2B5EF4-FFF2-40B4-BE49-F238E27FC236}">
                <a16:creationId xmlns:a16="http://schemas.microsoft.com/office/drawing/2014/main" id="{292D06D9-F2B9-2D49-ACB9-8E5CD497A27B}"/>
              </a:ext>
            </a:extLst>
          </p:cNvPr>
          <p:cNvSpPr>
            <a:spLocks noGrp="1"/>
          </p:cNvSpPr>
          <p:nvPr>
            <p:ph idx="1"/>
          </p:nvPr>
        </p:nvSpPr>
        <p:spPr>
          <a:xfrm>
            <a:off x="3737113" y="2052116"/>
            <a:ext cx="6833026" cy="2579519"/>
          </a:xfrm>
        </p:spPr>
        <p:txBody>
          <a:bodyPr>
            <a:normAutofit fontScale="92500" lnSpcReduction="20000"/>
          </a:bodyPr>
          <a:lstStyle/>
          <a:p>
            <a:r>
              <a:rPr lang="es-CL" dirty="0"/>
              <a:t>Asumir la lectura como un ritual para antes de irse a dormir puede hacer que conciliar el sueño sea más fácil y que, por consiguiente, nuestro cerebro tenga una mejor salud y tiempo para prepararse. Lo que explica esto es que leer es una manera de desconectar de nuestras preocupaciones diarias y esto significa que permite que nuestra atención se desenganche de obligaciones,  problemas en el trabajo, etc.</a:t>
            </a:r>
          </a:p>
        </p:txBody>
      </p:sp>
      <p:pic>
        <p:nvPicPr>
          <p:cNvPr id="4" name="Imagen 3">
            <a:extLst>
              <a:ext uri="{FF2B5EF4-FFF2-40B4-BE49-F238E27FC236}">
                <a16:creationId xmlns:a16="http://schemas.microsoft.com/office/drawing/2014/main" id="{652FFF8F-F006-9F43-96EB-FC5AEE7959D9}"/>
              </a:ext>
            </a:extLst>
          </p:cNvPr>
          <p:cNvPicPr>
            <a:picLocks noChangeAspect="1"/>
          </p:cNvPicPr>
          <p:nvPr/>
        </p:nvPicPr>
        <p:blipFill>
          <a:blip r:embed="rId2"/>
          <a:stretch>
            <a:fillRect/>
          </a:stretch>
        </p:blipFill>
        <p:spPr>
          <a:xfrm>
            <a:off x="373546" y="286854"/>
            <a:ext cx="1209878" cy="1263650"/>
          </a:xfrm>
          <a:prstGeom prst="rect">
            <a:avLst/>
          </a:prstGeom>
        </p:spPr>
      </p:pic>
      <p:pic>
        <p:nvPicPr>
          <p:cNvPr id="5" name="Imagen 4">
            <a:extLst>
              <a:ext uri="{FF2B5EF4-FFF2-40B4-BE49-F238E27FC236}">
                <a16:creationId xmlns:a16="http://schemas.microsoft.com/office/drawing/2014/main" id="{9BB76DF8-D494-F748-AA17-2E85A77E7765}"/>
              </a:ext>
            </a:extLst>
          </p:cNvPr>
          <p:cNvPicPr>
            <a:picLocks noChangeAspect="1"/>
          </p:cNvPicPr>
          <p:nvPr/>
        </p:nvPicPr>
        <p:blipFill>
          <a:blip r:embed="rId3"/>
          <a:stretch>
            <a:fillRect/>
          </a:stretch>
        </p:blipFill>
        <p:spPr>
          <a:xfrm>
            <a:off x="978485" y="4798466"/>
            <a:ext cx="4229100" cy="1917700"/>
          </a:xfrm>
          <a:prstGeom prst="rect">
            <a:avLst/>
          </a:prstGeom>
        </p:spPr>
      </p:pic>
    </p:spTree>
    <p:extLst>
      <p:ext uri="{BB962C8B-B14F-4D97-AF65-F5344CB8AC3E}">
        <p14:creationId xmlns:p14="http://schemas.microsoft.com/office/powerpoint/2010/main" val="121715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4BD3A-7B9B-1742-8D09-0A040C320F0B}"/>
              </a:ext>
            </a:extLst>
          </p:cNvPr>
          <p:cNvSpPr>
            <a:spLocks noGrp="1"/>
          </p:cNvSpPr>
          <p:nvPr>
            <p:ph type="title"/>
          </p:nvPr>
        </p:nvSpPr>
        <p:spPr/>
        <p:txBody>
          <a:bodyPr/>
          <a:lstStyle/>
          <a:p>
            <a:r>
              <a:rPr lang="es-CL" dirty="0"/>
              <a:t>Leer… hace que ejercites la memoria</a:t>
            </a:r>
          </a:p>
        </p:txBody>
      </p:sp>
      <p:sp>
        <p:nvSpPr>
          <p:cNvPr id="3" name="Marcador de contenido 2">
            <a:extLst>
              <a:ext uri="{FF2B5EF4-FFF2-40B4-BE49-F238E27FC236}">
                <a16:creationId xmlns:a16="http://schemas.microsoft.com/office/drawing/2014/main" id="{23E27A65-0AB7-D24F-92C9-9B6B5EF0E2EC}"/>
              </a:ext>
            </a:extLst>
          </p:cNvPr>
          <p:cNvSpPr>
            <a:spLocks noGrp="1"/>
          </p:cNvSpPr>
          <p:nvPr>
            <p:ph idx="1"/>
          </p:nvPr>
        </p:nvSpPr>
        <p:spPr>
          <a:xfrm>
            <a:off x="978485" y="1885285"/>
            <a:ext cx="5376488" cy="3997828"/>
          </a:xfrm>
        </p:spPr>
        <p:txBody>
          <a:bodyPr/>
          <a:lstStyle/>
          <a:p>
            <a:pPr algn="just"/>
            <a:r>
              <a:rPr lang="es-CL" dirty="0"/>
              <a:t>La lectura habitual ha mostrado tener un efecto sobre nuestra capacidad para recordar elementos, algo que también ocurre con la música. La clave está en que nos ayuda a vincular informaciones con un cierto tipo de estado emocional generado por la lectura de los versos, y eso nos permite recordar mejor.</a:t>
            </a:r>
          </a:p>
        </p:txBody>
      </p:sp>
      <p:pic>
        <p:nvPicPr>
          <p:cNvPr id="4" name="Imagen 3">
            <a:extLst>
              <a:ext uri="{FF2B5EF4-FFF2-40B4-BE49-F238E27FC236}">
                <a16:creationId xmlns:a16="http://schemas.microsoft.com/office/drawing/2014/main" id="{83FF6948-23AC-DE48-AFBD-157D35626BAE}"/>
              </a:ext>
            </a:extLst>
          </p:cNvPr>
          <p:cNvPicPr>
            <a:picLocks noChangeAspect="1"/>
          </p:cNvPicPr>
          <p:nvPr/>
        </p:nvPicPr>
        <p:blipFill>
          <a:blip r:embed="rId2"/>
          <a:stretch>
            <a:fillRect/>
          </a:stretch>
        </p:blipFill>
        <p:spPr>
          <a:xfrm>
            <a:off x="373546" y="286854"/>
            <a:ext cx="1209878" cy="1263650"/>
          </a:xfrm>
          <a:prstGeom prst="rect">
            <a:avLst/>
          </a:prstGeom>
        </p:spPr>
      </p:pic>
      <p:pic>
        <p:nvPicPr>
          <p:cNvPr id="5" name="Imagen 4">
            <a:extLst>
              <a:ext uri="{FF2B5EF4-FFF2-40B4-BE49-F238E27FC236}">
                <a16:creationId xmlns:a16="http://schemas.microsoft.com/office/drawing/2014/main" id="{5957336B-7ECF-B444-8458-263D9BE7B5E8}"/>
              </a:ext>
            </a:extLst>
          </p:cNvPr>
          <p:cNvPicPr>
            <a:picLocks noChangeAspect="1"/>
          </p:cNvPicPr>
          <p:nvPr/>
        </p:nvPicPr>
        <p:blipFill>
          <a:blip r:embed="rId3"/>
          <a:stretch>
            <a:fillRect/>
          </a:stretch>
        </p:blipFill>
        <p:spPr>
          <a:xfrm>
            <a:off x="7110006" y="2385391"/>
            <a:ext cx="3388850" cy="3754782"/>
          </a:xfrm>
          <a:prstGeom prst="rect">
            <a:avLst/>
          </a:prstGeom>
        </p:spPr>
      </p:pic>
    </p:spTree>
    <p:extLst>
      <p:ext uri="{BB962C8B-B14F-4D97-AF65-F5344CB8AC3E}">
        <p14:creationId xmlns:p14="http://schemas.microsoft.com/office/powerpoint/2010/main" val="194063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B4D25-B309-CA44-B81C-5F0B570D1AE4}"/>
              </a:ext>
            </a:extLst>
          </p:cNvPr>
          <p:cNvSpPr>
            <a:spLocks noGrp="1"/>
          </p:cNvSpPr>
          <p:nvPr>
            <p:ph type="title"/>
          </p:nvPr>
        </p:nvSpPr>
        <p:spPr/>
        <p:txBody>
          <a:bodyPr/>
          <a:lstStyle/>
          <a:p>
            <a:pPr algn="ctr"/>
            <a:r>
              <a:rPr lang="es-CL" dirty="0"/>
              <a:t>¡Vamos a leer!</a:t>
            </a:r>
          </a:p>
        </p:txBody>
      </p:sp>
      <p:pic>
        <p:nvPicPr>
          <p:cNvPr id="5" name="Marcador de contenido 4">
            <a:extLst>
              <a:ext uri="{FF2B5EF4-FFF2-40B4-BE49-F238E27FC236}">
                <a16:creationId xmlns:a16="http://schemas.microsoft.com/office/drawing/2014/main" id="{240D4E5B-838C-7443-BFB7-D2CCE2885ADE}"/>
              </a:ext>
            </a:extLst>
          </p:cNvPr>
          <p:cNvPicPr>
            <a:picLocks noGrp="1" noChangeAspect="1"/>
          </p:cNvPicPr>
          <p:nvPr>
            <p:ph idx="1"/>
          </p:nvPr>
        </p:nvPicPr>
        <p:blipFill>
          <a:blip r:embed="rId2"/>
          <a:stretch>
            <a:fillRect/>
          </a:stretch>
        </p:blipFill>
        <p:spPr>
          <a:xfrm>
            <a:off x="3617843" y="1885285"/>
            <a:ext cx="5466522" cy="4922630"/>
          </a:xfrm>
          <a:prstGeom prst="rect">
            <a:avLst/>
          </a:prstGeom>
        </p:spPr>
      </p:pic>
      <p:pic>
        <p:nvPicPr>
          <p:cNvPr id="4" name="Imagen 3">
            <a:extLst>
              <a:ext uri="{FF2B5EF4-FFF2-40B4-BE49-F238E27FC236}">
                <a16:creationId xmlns:a16="http://schemas.microsoft.com/office/drawing/2014/main" id="{2F1290D8-8D71-F740-848F-0C68AD5C2E57}"/>
              </a:ext>
            </a:extLst>
          </p:cNvPr>
          <p:cNvPicPr>
            <a:picLocks noChangeAspect="1"/>
          </p:cNvPicPr>
          <p:nvPr/>
        </p:nvPicPr>
        <p:blipFill>
          <a:blip r:embed="rId3"/>
          <a:stretch>
            <a:fillRect/>
          </a:stretch>
        </p:blipFill>
        <p:spPr>
          <a:xfrm>
            <a:off x="373546" y="286854"/>
            <a:ext cx="1209878" cy="1263650"/>
          </a:xfrm>
          <a:prstGeom prst="rect">
            <a:avLst/>
          </a:prstGeom>
        </p:spPr>
      </p:pic>
    </p:spTree>
    <p:extLst>
      <p:ext uri="{BB962C8B-B14F-4D97-AF65-F5344CB8AC3E}">
        <p14:creationId xmlns:p14="http://schemas.microsoft.com/office/powerpoint/2010/main" val="3430121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{238F8517-14AC-F642-8D63-8558E18A8B69}tf16401378</Template>
  <TotalTime>41</TotalTime>
  <Words>451</Words>
  <Application>Microsoft Macintosh PowerPoint</Application>
  <PresentationFormat>Panorámica</PresentationFormat>
  <Paragraphs>16</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MS Shell Dlg 2</vt:lpstr>
      <vt:lpstr>Wingdings</vt:lpstr>
      <vt:lpstr>Wingdings 3</vt:lpstr>
      <vt:lpstr>Madison</vt:lpstr>
      <vt:lpstr>Presentación de PowerPoint</vt:lpstr>
      <vt:lpstr>¿Cúales son los beneficios de leer ?</vt:lpstr>
      <vt:lpstr>Leer … hace que el cerebro esté más interconectado</vt:lpstr>
      <vt:lpstr>Leer… hace que empaticemos más y mejor</vt:lpstr>
      <vt:lpstr>Leer ayuda a vencer el estrés</vt:lpstr>
      <vt:lpstr>Leer… ayuda a dormir mejor</vt:lpstr>
      <vt:lpstr>Leer… hace que ejercites la memoria</vt:lpstr>
      <vt:lpstr>¡Vamos a leer!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4</cp:revision>
  <dcterms:created xsi:type="dcterms:W3CDTF">2020-04-08T15:30:37Z</dcterms:created>
  <dcterms:modified xsi:type="dcterms:W3CDTF">2020-04-08T16:11:47Z</dcterms:modified>
</cp:coreProperties>
</file>