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8" r:id="rId2"/>
    <p:sldId id="259" r:id="rId3"/>
    <p:sldId id="257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121A3-A949-48CA-96DD-586ED80EA1DB}" type="datetimeFigureOut">
              <a:rPr lang="es-CL" smtClean="0"/>
              <a:t>26-06-2020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BDA1E-6FE7-4FFB-9D08-6F0DCA28E11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2644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BDA1E-6FE7-4FFB-9D08-6F0DCA28E11D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6455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EC5C42F-FC29-4DF0-A457-C2346D3EE3E2}" type="datetimeFigureOut">
              <a:rPr lang="es-CL" smtClean="0"/>
              <a:t>26-06-2020</a:t>
            </a:fld>
            <a:endParaRPr lang="es-CL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DE78B09-834B-46AA-9EC8-FB9D5BAC1D73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5C42F-FC29-4DF0-A457-C2346D3EE3E2}" type="datetimeFigureOut">
              <a:rPr lang="es-CL" smtClean="0"/>
              <a:t>26-06-2020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78B09-834B-46AA-9EC8-FB9D5BAC1D7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EC5C42F-FC29-4DF0-A457-C2346D3EE3E2}" type="datetimeFigureOut">
              <a:rPr lang="es-CL" smtClean="0"/>
              <a:t>26-06-2020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E78B09-834B-46AA-9EC8-FB9D5BAC1D7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5C42F-FC29-4DF0-A457-C2346D3EE3E2}" type="datetimeFigureOut">
              <a:rPr lang="es-CL" smtClean="0"/>
              <a:t>26-06-2020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78B09-834B-46AA-9EC8-FB9D5BAC1D7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EC5C42F-FC29-4DF0-A457-C2346D3EE3E2}" type="datetimeFigureOut">
              <a:rPr lang="es-CL" smtClean="0"/>
              <a:t>26-06-2020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DE78B09-834B-46AA-9EC8-FB9D5BAC1D73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5C42F-FC29-4DF0-A457-C2346D3EE3E2}" type="datetimeFigureOut">
              <a:rPr lang="es-CL" smtClean="0"/>
              <a:t>26-06-2020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78B09-834B-46AA-9EC8-FB9D5BAC1D7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5C42F-FC29-4DF0-A457-C2346D3EE3E2}" type="datetimeFigureOut">
              <a:rPr lang="es-CL" smtClean="0"/>
              <a:t>26-06-2020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78B09-834B-46AA-9EC8-FB9D5BAC1D7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5C42F-FC29-4DF0-A457-C2346D3EE3E2}" type="datetimeFigureOut">
              <a:rPr lang="es-CL" smtClean="0"/>
              <a:t>26-06-2020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78B09-834B-46AA-9EC8-FB9D5BAC1D7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EC5C42F-FC29-4DF0-A457-C2346D3EE3E2}" type="datetimeFigureOut">
              <a:rPr lang="es-CL" smtClean="0"/>
              <a:t>26-06-2020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78B09-834B-46AA-9EC8-FB9D5BAC1D7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5C42F-FC29-4DF0-A457-C2346D3EE3E2}" type="datetimeFigureOut">
              <a:rPr lang="es-CL" smtClean="0"/>
              <a:t>26-06-2020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78B09-834B-46AA-9EC8-FB9D5BAC1D7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5C42F-FC29-4DF0-A457-C2346D3EE3E2}" type="datetimeFigureOut">
              <a:rPr lang="es-CL" smtClean="0"/>
              <a:t>26-06-2020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78B09-834B-46AA-9EC8-FB9D5BAC1D73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EC5C42F-FC29-4DF0-A457-C2346D3EE3E2}" type="datetimeFigureOut">
              <a:rPr lang="es-CL" smtClean="0"/>
              <a:t>26-06-2020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DE78B09-834B-46AA-9EC8-FB9D5BAC1D73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profesora.marjorielizana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563888" y="620688"/>
            <a:ext cx="5105400" cy="3444232"/>
          </a:xfrm>
        </p:spPr>
        <p:txBody>
          <a:bodyPr/>
          <a:lstStyle/>
          <a:p>
            <a:pPr algn="ctr"/>
            <a:r>
              <a:rPr lang="es-CL" dirty="0" smtClean="0"/>
              <a:t>Matemática</a:t>
            </a:r>
            <a:br>
              <a:rPr lang="es-CL" dirty="0" smtClean="0"/>
            </a:br>
            <a:r>
              <a:rPr lang="es-CL" dirty="0" smtClean="0"/>
              <a:t>5°básico</a:t>
            </a:r>
            <a:br>
              <a:rPr lang="es-CL" dirty="0" smtClean="0"/>
            </a:br>
            <a:r>
              <a:rPr lang="es-CL" dirty="0" smtClean="0"/>
              <a:t>Lección 2: Multiplicación y división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771800" y="5229200"/>
            <a:ext cx="5690842" cy="1008112"/>
          </a:xfrm>
        </p:spPr>
        <p:txBody>
          <a:bodyPr/>
          <a:lstStyle/>
          <a:p>
            <a:pPr algn="l"/>
            <a:r>
              <a:rPr lang="es-CL" dirty="0"/>
              <a:t>Profesora : Marjorie Lizana Vergara.</a:t>
            </a:r>
          </a:p>
          <a:p>
            <a:pPr algn="l"/>
            <a:r>
              <a:rPr lang="es-CL" dirty="0"/>
              <a:t>Mail: </a:t>
            </a:r>
            <a:r>
              <a:rPr lang="es-CL" dirty="0">
                <a:hlinkClick r:id="rId2"/>
              </a:rPr>
              <a:t>profesora.marjorielizana@gmail.com</a:t>
            </a:r>
            <a:endParaRPr lang="es-CL" dirty="0"/>
          </a:p>
          <a:p>
            <a:endParaRPr lang="es-CL" dirty="0"/>
          </a:p>
        </p:txBody>
      </p:sp>
      <p:pic>
        <p:nvPicPr>
          <p:cNvPr id="5" name="4 Imagen" descr="insigni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90" y="116632"/>
            <a:ext cx="645105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Gifs de lapices - Imagui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14" y="1772816"/>
            <a:ext cx="1842934" cy="2348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14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260648"/>
            <a:ext cx="7056784" cy="720080"/>
          </a:xfrm>
        </p:spPr>
        <p:txBody>
          <a:bodyPr>
            <a:normAutofit/>
          </a:bodyPr>
          <a:lstStyle/>
          <a:p>
            <a:r>
              <a:rPr lang="es-CL" sz="1600" dirty="0"/>
              <a:t>OA: Demostrar que comprenden la división </a:t>
            </a:r>
            <a:r>
              <a:rPr lang="es-CL" sz="1600" dirty="0" smtClean="0"/>
              <a:t>resolviendo </a:t>
            </a:r>
            <a:r>
              <a:rPr lang="es-CL" sz="1600" dirty="0"/>
              <a:t>problemas rutinarios y no rutinarios que impliquen </a:t>
            </a:r>
            <a:r>
              <a:rPr lang="es-CL" sz="1600" dirty="0" smtClean="0"/>
              <a:t>divisiones.</a:t>
            </a:r>
            <a:endParaRPr lang="es-CL" sz="1600" dirty="0">
              <a:solidFill>
                <a:schemeClr val="tx1"/>
              </a:solidFill>
            </a:endParaRPr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395536" y="1628800"/>
            <a:ext cx="7488832" cy="4536504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es-CL" dirty="0" smtClean="0"/>
              <a:t>Lección 2: Multiplicación y División.</a:t>
            </a:r>
          </a:p>
          <a:p>
            <a:pPr>
              <a:spcBef>
                <a:spcPts val="0"/>
              </a:spcBef>
            </a:pPr>
            <a:endParaRPr lang="es-CL" dirty="0" smtClean="0"/>
          </a:p>
          <a:p>
            <a:pPr>
              <a:spcBef>
                <a:spcPts val="0"/>
              </a:spcBef>
            </a:pPr>
            <a:r>
              <a:rPr lang="es-CL" dirty="0" smtClean="0"/>
              <a:t>Indicaciones generales:</a:t>
            </a:r>
          </a:p>
          <a:p>
            <a:endParaRPr lang="es-CL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s-CL" sz="2000" dirty="0" smtClean="0"/>
              <a:t>1</a:t>
            </a:r>
            <a:r>
              <a:rPr lang="es-CL" sz="2000" dirty="0"/>
              <a:t>.- Actividad de repaso : Realiza las actividades de la página 49 del </a:t>
            </a:r>
            <a:r>
              <a:rPr lang="es-CL" sz="2000" b="1" dirty="0"/>
              <a:t>texto</a:t>
            </a:r>
            <a:r>
              <a:rPr lang="es-CL" sz="2000" dirty="0"/>
              <a:t> de matemática. (Clase zoom martes 30 de junio 11:00hrs).</a:t>
            </a:r>
          </a:p>
          <a:p>
            <a:pPr marL="0" indent="0">
              <a:spcBef>
                <a:spcPts val="0"/>
              </a:spcBef>
              <a:buNone/>
            </a:pPr>
            <a:endParaRPr lang="es-CL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s-CL" sz="2000" dirty="0"/>
              <a:t>2</a:t>
            </a:r>
            <a:r>
              <a:rPr lang="es-CL" sz="2000" dirty="0" smtClean="0"/>
              <a:t>.- </a:t>
            </a:r>
            <a:r>
              <a:rPr lang="es-CL" sz="2000" dirty="0"/>
              <a:t>E</a:t>
            </a:r>
            <a:r>
              <a:rPr lang="es-CL" sz="2000" dirty="0" smtClean="0"/>
              <a:t>scribe  y resuelve en tu cuaderno las actividades presentes en las siguientes diapositivas, no olvides registrar el objetivo. (Retroalimentación </a:t>
            </a:r>
            <a:r>
              <a:rPr lang="es-CL" sz="2000" dirty="0"/>
              <a:t>de la actividad </a:t>
            </a:r>
            <a:r>
              <a:rPr lang="es-CL" sz="2000" dirty="0" smtClean="0"/>
              <a:t>se realizará en </a:t>
            </a:r>
            <a:r>
              <a:rPr lang="es-CL" sz="2000" dirty="0"/>
              <a:t>clase zoom del día martes 7</a:t>
            </a:r>
            <a:r>
              <a:rPr lang="es-CL" sz="2000" dirty="0" smtClean="0"/>
              <a:t> </a:t>
            </a:r>
            <a:r>
              <a:rPr lang="es-CL" sz="2000" dirty="0"/>
              <a:t>de </a:t>
            </a:r>
            <a:r>
              <a:rPr lang="es-CL" sz="2000" dirty="0" smtClean="0"/>
              <a:t>julio 11:00 hrs). </a:t>
            </a:r>
          </a:p>
          <a:p>
            <a:pPr marL="0" indent="0">
              <a:spcBef>
                <a:spcPts val="0"/>
              </a:spcBef>
              <a:buNone/>
            </a:pPr>
            <a:endParaRPr lang="es-CL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s-CL" sz="2000" dirty="0" smtClean="0"/>
              <a:t>3.- </a:t>
            </a:r>
            <a:r>
              <a:rPr lang="es-CL" sz="2000" dirty="0"/>
              <a:t>Envía está actividad al mail de la </a:t>
            </a:r>
            <a:r>
              <a:rPr lang="es-CL" sz="2000" dirty="0" smtClean="0"/>
              <a:t>profesora, escribe en el asunto actividad de división, acompañado de tu nombre. </a:t>
            </a:r>
            <a:endParaRPr lang="es-CL" sz="2000" dirty="0"/>
          </a:p>
          <a:p>
            <a:pPr marL="0" indent="0">
              <a:spcBef>
                <a:spcPts val="0"/>
              </a:spcBef>
              <a:buNone/>
            </a:pPr>
            <a:endParaRPr lang="es-CL" sz="20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s-CL" sz="2000" dirty="0"/>
              <a:t>4</a:t>
            </a:r>
            <a:r>
              <a:rPr lang="es-CL" sz="2000" dirty="0" smtClean="0"/>
              <a:t>.- No olvides que para las clases online debes tener tu libro, cuaderno de ejercicios y cuaderno de la asignatura.</a:t>
            </a:r>
          </a:p>
          <a:p>
            <a:pPr marL="0" indent="0">
              <a:spcBef>
                <a:spcPts val="0"/>
              </a:spcBef>
              <a:buNone/>
            </a:pPr>
            <a:endParaRPr lang="es-CL" sz="2000" dirty="0"/>
          </a:p>
          <a:p>
            <a:pPr marL="0" indent="0">
              <a:spcBef>
                <a:spcPts val="0"/>
              </a:spcBef>
              <a:buNone/>
            </a:pPr>
            <a:endParaRPr lang="es-CL" sz="20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000" dirty="0"/>
          </a:p>
          <a:p>
            <a:pPr marL="0" indent="0">
              <a:spcBef>
                <a:spcPts val="0"/>
              </a:spcBef>
              <a:buNone/>
            </a:pP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165605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>actividad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7239000" cy="5134352"/>
          </a:xfrm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es-CL" dirty="0" smtClean="0"/>
              <a:t>1.- Resuelve las siguientes divisiones.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 smtClean="0"/>
              <a:t>a) 338: 2 =                       b) 656:4=</a:t>
            </a:r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c) 647 :5                          d) 138:3 =</a:t>
            </a:r>
          </a:p>
          <a:p>
            <a:pPr marL="514350" indent="-514350">
              <a:buAutoNum type="alphaUcParenR"/>
            </a:pPr>
            <a:endParaRPr lang="es-CL" dirty="0"/>
          </a:p>
          <a:p>
            <a:pPr marL="0" indent="0">
              <a:buNone/>
            </a:pPr>
            <a:r>
              <a:rPr lang="es-CL" dirty="0" smtClean="0"/>
              <a:t>                           </a:t>
            </a:r>
          </a:p>
          <a:p>
            <a:pPr marL="514350" indent="-514350">
              <a:buAutoNum type="alphaUcParenR"/>
            </a:pPr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16632"/>
            <a:ext cx="1052512" cy="1085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690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476672"/>
            <a:ext cx="7859216" cy="5979064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CL" sz="1800" dirty="0" smtClean="0"/>
              <a:t>2.- Escribe y resuelve en tu cuaderno los siguientes problemas.</a:t>
            </a:r>
          </a:p>
          <a:p>
            <a:pPr marL="0" indent="0">
              <a:buNone/>
            </a:pPr>
            <a:r>
              <a:rPr lang="es-CL" dirty="0" smtClean="0"/>
              <a:t> </a:t>
            </a:r>
            <a:endParaRPr lang="es-CL" dirty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</p:txBody>
      </p:sp>
      <p:sp>
        <p:nvSpPr>
          <p:cNvPr id="2" name="1 Rectángulo"/>
          <p:cNvSpPr/>
          <p:nvPr/>
        </p:nvSpPr>
        <p:spPr>
          <a:xfrm>
            <a:off x="539552" y="1052736"/>
            <a:ext cx="7416824" cy="25922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600" dirty="0" smtClean="0">
                <a:solidFill>
                  <a:schemeClr val="tx1"/>
                </a:solidFill>
              </a:rPr>
              <a:t>A</a:t>
            </a:r>
            <a:r>
              <a:rPr lang="es-CL" sz="1600" dirty="0">
                <a:solidFill>
                  <a:schemeClr val="tx1"/>
                </a:solidFill>
              </a:rPr>
              <a:t>) Una agencia de turismo espera a 135 turistas para la próxima semana. Cada uno de los vehículos de la agencia puede llevar 7 pasajeros. ¿Cuántos vehículos se necesitarán para transportar  a todos los turista?</a:t>
            </a:r>
          </a:p>
          <a:p>
            <a:endParaRPr lang="es-CL" sz="1600" dirty="0" smtClean="0">
              <a:solidFill>
                <a:schemeClr val="tx1"/>
              </a:solidFill>
            </a:endParaRPr>
          </a:p>
          <a:p>
            <a:r>
              <a:rPr lang="es-CL" sz="1600" dirty="0" smtClean="0">
                <a:solidFill>
                  <a:schemeClr val="tx1"/>
                </a:solidFill>
              </a:rPr>
              <a:t>Desarrollo:</a:t>
            </a:r>
          </a:p>
          <a:p>
            <a:endParaRPr lang="es-CL" sz="1600" dirty="0">
              <a:solidFill>
                <a:schemeClr val="tx1"/>
              </a:solidFill>
            </a:endParaRPr>
          </a:p>
          <a:p>
            <a:endParaRPr lang="es-CL" sz="1600" dirty="0" smtClean="0">
              <a:solidFill>
                <a:schemeClr val="tx1"/>
              </a:solidFill>
            </a:endParaRPr>
          </a:p>
          <a:p>
            <a:r>
              <a:rPr lang="es-CL" sz="1600" dirty="0" smtClean="0">
                <a:solidFill>
                  <a:schemeClr val="tx1"/>
                </a:solidFill>
              </a:rPr>
              <a:t>Respuesta:</a:t>
            </a:r>
            <a:endParaRPr lang="es-CL" sz="1600" dirty="0">
              <a:solidFill>
                <a:schemeClr val="tx1"/>
              </a:solidFill>
            </a:endParaRPr>
          </a:p>
          <a:p>
            <a:endParaRPr lang="es-CL" dirty="0" smtClean="0">
              <a:solidFill>
                <a:schemeClr val="tx1"/>
              </a:solidFill>
            </a:endParaRPr>
          </a:p>
          <a:p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518366" y="4005064"/>
            <a:ext cx="7416824" cy="25922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600" dirty="0">
                <a:solidFill>
                  <a:schemeClr val="tx1"/>
                </a:solidFill>
              </a:rPr>
              <a:t>B) En un jardín hay 9 barriles llenos con agua lluvia. Si en total hay 288L de agua y cada barril contiene la misma cantidad, </a:t>
            </a:r>
            <a:r>
              <a:rPr lang="es-CL" sz="1600" dirty="0" smtClean="0">
                <a:solidFill>
                  <a:schemeClr val="tx1"/>
                </a:solidFill>
              </a:rPr>
              <a:t>¿Cuántos </a:t>
            </a:r>
            <a:r>
              <a:rPr lang="es-CL" sz="1600" dirty="0">
                <a:solidFill>
                  <a:schemeClr val="tx1"/>
                </a:solidFill>
              </a:rPr>
              <a:t>litros de agua tiene cada barril</a:t>
            </a:r>
            <a:r>
              <a:rPr lang="es-CL" sz="1600" dirty="0" smtClean="0">
                <a:solidFill>
                  <a:schemeClr val="tx1"/>
                </a:solidFill>
              </a:rPr>
              <a:t>?</a:t>
            </a:r>
          </a:p>
          <a:p>
            <a:endParaRPr lang="es-CL" sz="1600" dirty="0" smtClean="0">
              <a:solidFill>
                <a:schemeClr val="tx1"/>
              </a:solidFill>
            </a:endParaRPr>
          </a:p>
          <a:p>
            <a:r>
              <a:rPr lang="es-CL" sz="1600" dirty="0">
                <a:solidFill>
                  <a:schemeClr val="tx1"/>
                </a:solidFill>
              </a:rPr>
              <a:t>Desarrollo:</a:t>
            </a:r>
          </a:p>
          <a:p>
            <a:endParaRPr lang="es-CL" sz="1600" dirty="0">
              <a:solidFill>
                <a:schemeClr val="tx1"/>
              </a:solidFill>
            </a:endParaRPr>
          </a:p>
          <a:p>
            <a:endParaRPr lang="es-CL" sz="1600" dirty="0">
              <a:solidFill>
                <a:schemeClr val="tx1"/>
              </a:solidFill>
            </a:endParaRPr>
          </a:p>
          <a:p>
            <a:r>
              <a:rPr lang="es-CL" sz="1600" dirty="0">
                <a:solidFill>
                  <a:schemeClr val="tx1"/>
                </a:solidFill>
              </a:rPr>
              <a:t>Respuesta:</a:t>
            </a:r>
          </a:p>
          <a:p>
            <a:endParaRPr lang="es-CL" sz="1600" dirty="0">
              <a:solidFill>
                <a:schemeClr val="tx1"/>
              </a:solidFill>
            </a:endParaRPr>
          </a:p>
          <a:p>
            <a:pPr algn="ctr"/>
            <a:endParaRPr lang="es-CL" dirty="0">
              <a:solidFill>
                <a:schemeClr val="tx1"/>
              </a:solidFill>
            </a:endParaRPr>
          </a:p>
        </p:txBody>
      </p:sp>
      <p:pic>
        <p:nvPicPr>
          <p:cNvPr id="5" name="Picture 2" descr="Servicio de autobus turistico vehiculo de transporte vehicular ...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7" t="23221" r="13798" b="23376"/>
          <a:stretch/>
        </p:blipFill>
        <p:spPr bwMode="auto">
          <a:xfrm>
            <a:off x="5220072" y="1988840"/>
            <a:ext cx="2376264" cy="1339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Stock Photo | Barriles de vino, Dibujos bonitos y Símbolos emoj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085184"/>
            <a:ext cx="1359591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97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  <a:ln>
            <a:noFill/>
          </a:ln>
        </p:spPr>
        <p:txBody>
          <a:bodyPr/>
          <a:lstStyle/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539552" y="620688"/>
            <a:ext cx="7416824" cy="2304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600" dirty="0">
                <a:solidFill>
                  <a:schemeClr val="tx1"/>
                </a:solidFill>
              </a:rPr>
              <a:t>C) En un laboratorio se quiere envasar 350ml de perfume en 5 frascos. ¿Cuántos ml tendrá cada frasco? </a:t>
            </a:r>
            <a:endParaRPr lang="es-CL" sz="1600" dirty="0" smtClean="0">
              <a:solidFill>
                <a:schemeClr val="tx1"/>
              </a:solidFill>
            </a:endParaRPr>
          </a:p>
          <a:p>
            <a:endParaRPr lang="es-CL" sz="1600" dirty="0">
              <a:solidFill>
                <a:schemeClr val="tx1"/>
              </a:solidFill>
            </a:endParaRPr>
          </a:p>
          <a:p>
            <a:r>
              <a:rPr lang="es-CL" sz="1600" dirty="0">
                <a:solidFill>
                  <a:schemeClr val="tx1"/>
                </a:solidFill>
              </a:rPr>
              <a:t>Desarrollo:</a:t>
            </a:r>
          </a:p>
          <a:p>
            <a:endParaRPr lang="es-CL" sz="1600" dirty="0">
              <a:solidFill>
                <a:schemeClr val="tx1"/>
              </a:solidFill>
            </a:endParaRPr>
          </a:p>
          <a:p>
            <a:endParaRPr lang="es-CL" sz="1600" dirty="0">
              <a:solidFill>
                <a:schemeClr val="tx1"/>
              </a:solidFill>
            </a:endParaRPr>
          </a:p>
          <a:p>
            <a:r>
              <a:rPr lang="es-CL" sz="1600" dirty="0">
                <a:solidFill>
                  <a:schemeClr val="tx1"/>
                </a:solidFill>
              </a:rPr>
              <a:t>Respuesta:</a:t>
            </a:r>
          </a:p>
          <a:p>
            <a:pPr algn="ctr"/>
            <a:endParaRPr lang="es-CL" dirty="0"/>
          </a:p>
        </p:txBody>
      </p:sp>
      <p:sp>
        <p:nvSpPr>
          <p:cNvPr id="5" name="4 Rectángulo"/>
          <p:cNvSpPr/>
          <p:nvPr/>
        </p:nvSpPr>
        <p:spPr>
          <a:xfrm>
            <a:off x="539552" y="3429000"/>
            <a:ext cx="7416824" cy="25922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L" dirty="0" smtClean="0">
              <a:solidFill>
                <a:schemeClr val="tx1"/>
              </a:solidFill>
            </a:endParaRPr>
          </a:p>
          <a:p>
            <a:r>
              <a:rPr lang="es-CL" sz="1600" dirty="0" smtClean="0">
                <a:solidFill>
                  <a:schemeClr val="tx1"/>
                </a:solidFill>
              </a:rPr>
              <a:t>D</a:t>
            </a:r>
            <a:r>
              <a:rPr lang="es-CL" sz="1600" dirty="0">
                <a:solidFill>
                  <a:schemeClr val="tx1"/>
                </a:solidFill>
              </a:rPr>
              <a:t>) Un grupo de 6 compañeros de trabajo ganaron un premio consistente en  $960.000 y lo repartieron en partes iguales. ¿Cuál dinero del premio obtuvo cada uno? </a:t>
            </a:r>
            <a:endParaRPr lang="es-CL" sz="1600" dirty="0" smtClean="0">
              <a:solidFill>
                <a:schemeClr val="tx1"/>
              </a:solidFill>
            </a:endParaRPr>
          </a:p>
          <a:p>
            <a:endParaRPr lang="es-CL" sz="1600" dirty="0">
              <a:solidFill>
                <a:schemeClr val="tx1"/>
              </a:solidFill>
            </a:endParaRPr>
          </a:p>
          <a:p>
            <a:r>
              <a:rPr lang="es-CL" sz="1600" dirty="0">
                <a:solidFill>
                  <a:schemeClr val="tx1"/>
                </a:solidFill>
              </a:rPr>
              <a:t>Desarrollo:</a:t>
            </a:r>
          </a:p>
          <a:p>
            <a:endParaRPr lang="es-CL" sz="1600" dirty="0">
              <a:solidFill>
                <a:schemeClr val="tx1"/>
              </a:solidFill>
            </a:endParaRPr>
          </a:p>
          <a:p>
            <a:endParaRPr lang="es-CL" sz="1600" dirty="0">
              <a:solidFill>
                <a:schemeClr val="tx1"/>
              </a:solidFill>
            </a:endParaRPr>
          </a:p>
          <a:p>
            <a:r>
              <a:rPr lang="es-CL" sz="1600" dirty="0">
                <a:solidFill>
                  <a:schemeClr val="tx1"/>
                </a:solidFill>
              </a:rPr>
              <a:t>Respuesta:</a:t>
            </a:r>
          </a:p>
          <a:p>
            <a:endParaRPr lang="es-CL" dirty="0">
              <a:solidFill>
                <a:schemeClr val="tx1"/>
              </a:solidFill>
            </a:endParaRPr>
          </a:p>
          <a:p>
            <a:pPr algn="ctr"/>
            <a:endParaRPr lang="es-CL" dirty="0"/>
          </a:p>
        </p:txBody>
      </p:sp>
      <p:pic>
        <p:nvPicPr>
          <p:cNvPr id="6" name="Picture 6" descr="Ilustración Del Vector Dibujado Mano De Un Frasco De Perfume Con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1" t="6346" r="12995" b="7997"/>
          <a:stretch/>
        </p:blipFill>
        <p:spPr bwMode="auto">
          <a:xfrm>
            <a:off x="6234418" y="1196752"/>
            <a:ext cx="1152128" cy="1344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aricatura de dinero, caricatura de sueldo s PNG Clipart | PNGOce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511027"/>
            <a:ext cx="1221557" cy="1135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648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Resultado de imagen para imagenes gif de de gente pensando (con ...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135" y="260648"/>
            <a:ext cx="1543149" cy="2923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6. CONCLUSIÓN - Las claves para una vida san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700808"/>
            <a:ext cx="4393415" cy="3145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▷ Niños y Niñas: Imágenes Animadas, Gifs y Animaciones ¡100% GRATIS!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6" y="3933056"/>
            <a:ext cx="2056104" cy="2640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694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194</TotalTime>
  <Words>341</Words>
  <Application>Microsoft Office PowerPoint</Application>
  <PresentationFormat>Presentación en pantalla (4:3)</PresentationFormat>
  <Paragraphs>61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Opulento</vt:lpstr>
      <vt:lpstr>Matemática 5°básico Lección 2: Multiplicación y división</vt:lpstr>
      <vt:lpstr>OA: Demostrar que comprenden la división resolviendo problemas rutinarios y no rutinarios que impliquen divisiones.</vt:lpstr>
      <vt:lpstr>actividad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 5°básico Lección 2: Multiplicación y división</dc:title>
  <dc:creator>Marjorie Lizana Vergara</dc:creator>
  <cp:lastModifiedBy>Usuario de Windows</cp:lastModifiedBy>
  <cp:revision>18</cp:revision>
  <dcterms:created xsi:type="dcterms:W3CDTF">2020-06-23T17:40:49Z</dcterms:created>
  <dcterms:modified xsi:type="dcterms:W3CDTF">2020-06-26T19:20:54Z</dcterms:modified>
</cp:coreProperties>
</file>