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1" r:id="rId4"/>
    <p:sldId id="264" r:id="rId5"/>
    <p:sldId id="265" r:id="rId6"/>
    <p:sldId id="266" r:id="rId7"/>
    <p:sldId id="268" r:id="rId8"/>
    <p:sldId id="267" r:id="rId9"/>
    <p:sldId id="257" r:id="rId10"/>
    <p:sldId id="259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A056-FAA8-4A35-869F-727A3BFDF27D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BD66-865C-4482-8915-5A518AC03A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814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BD66-865C-4482-8915-5A518AC03A3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7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BD66-865C-4482-8915-5A518AC03A3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28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BD66-865C-4482-8915-5A518AC03A3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2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AD5281-E849-40B0-A863-94B14B44F017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1CD1CE-86DB-44E3-BD53-29BCA32DF0E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Ciencias Naturales</a:t>
            </a:r>
            <a:br>
              <a:rPr lang="es-CL" dirty="0"/>
            </a:br>
            <a:r>
              <a:rPr lang="es-CL" dirty="0"/>
              <a:t>5° básico</a:t>
            </a:r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23989" y="5964901"/>
            <a:ext cx="7416824" cy="74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sp>
        <p:nvSpPr>
          <p:cNvPr id="7" name="AutoShape 2" descr="Celula Mitocondria GIF - Celula Mitocondria - Descubre &amp; Comparte GIFs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Picture 2" descr="Gifs de lapices - Imagu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16" y="3335076"/>
            <a:ext cx="1842934" cy="23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pagación del impulso nervioso | El Sistema Nervios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775425" cy="12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5252" y="1484784"/>
            <a:ext cx="4023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OA : Reconocer y explicar que los seres vivos están formados por una o más células y que estas se organizan en tejidos, órganos y sistemas.</a:t>
            </a:r>
          </a:p>
        </p:txBody>
      </p:sp>
    </p:spTree>
    <p:extLst>
      <p:ext uri="{BB962C8B-B14F-4D97-AF65-F5344CB8AC3E}">
        <p14:creationId xmlns:p14="http://schemas.microsoft.com/office/powerpoint/2010/main" val="23422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 | Emoticonos, Sonriente feliz, Emojis para whatsa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3" y="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49" y="3616903"/>
            <a:ext cx="3488351" cy="24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▷ Niños y Niña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056104" cy="26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048672" cy="60113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Indicaciones Generales: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840760" cy="44644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1.-  Lee, resuelve y comenta las actividades de las páginas  58, 59, 60 y 61 del </a:t>
            </a:r>
            <a:r>
              <a:rPr lang="es-CL" b="1" dirty="0"/>
              <a:t>texto</a:t>
            </a:r>
            <a:r>
              <a:rPr lang="es-CL" dirty="0"/>
              <a:t> de c</a:t>
            </a:r>
            <a:r>
              <a:rPr lang="es-CL" dirty="0" smtClean="0"/>
              <a:t>iencias Naturales. ( Clase </a:t>
            </a:r>
            <a:r>
              <a:rPr lang="es-CL" dirty="0"/>
              <a:t>zoom </a:t>
            </a:r>
            <a:r>
              <a:rPr lang="es-CL" dirty="0" smtClean="0"/>
              <a:t>miércoles 17 </a:t>
            </a:r>
            <a:r>
              <a:rPr lang="es-CL" dirty="0"/>
              <a:t>de junio </a:t>
            </a:r>
            <a:r>
              <a:rPr lang="es-CL" dirty="0" smtClean="0"/>
              <a:t>10:00hrs</a:t>
            </a:r>
            <a:r>
              <a:rPr lang="es-CL" dirty="0"/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2.- </a:t>
            </a:r>
            <a:r>
              <a:rPr lang="es-CL" dirty="0"/>
              <a:t>Observa </a:t>
            </a:r>
            <a:r>
              <a:rPr lang="es-CL" dirty="0" smtClean="0"/>
              <a:t> y comenta  la presentación</a:t>
            </a:r>
            <a:r>
              <a:rPr lang="es-CL" dirty="0"/>
              <a:t>. </a:t>
            </a:r>
            <a:r>
              <a:rPr lang="es-CL" dirty="0" smtClean="0"/>
              <a:t>(Clase </a:t>
            </a:r>
            <a:r>
              <a:rPr lang="es-CL" dirty="0"/>
              <a:t>zoom miércoles 17 de junio 10:00hrs).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3.- Escribe en tu cuaderno el objetivo de esta clase y la actividad presente en la última Diapositiva. </a:t>
            </a:r>
            <a:r>
              <a:rPr lang="es-CL" dirty="0"/>
              <a:t>(Retroalimentación de la actividad </a:t>
            </a:r>
            <a:r>
              <a:rPr lang="es-CL" dirty="0" smtClean="0"/>
              <a:t> se realizará en </a:t>
            </a:r>
            <a:r>
              <a:rPr lang="es-CL" dirty="0"/>
              <a:t>clase zoom del día </a:t>
            </a:r>
            <a:r>
              <a:rPr lang="es-CL" dirty="0" smtClean="0"/>
              <a:t>miércoles 24 </a:t>
            </a:r>
            <a:r>
              <a:rPr lang="es-CL" dirty="0"/>
              <a:t>de junio </a:t>
            </a:r>
            <a:r>
              <a:rPr lang="es-CL" dirty="0" smtClean="0"/>
              <a:t>10:00 </a:t>
            </a:r>
            <a:r>
              <a:rPr lang="es-CL" dirty="0"/>
              <a:t>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4.- </a:t>
            </a:r>
            <a:r>
              <a:rPr lang="es-CL" dirty="0"/>
              <a:t>Realiza las actividades </a:t>
            </a:r>
            <a:r>
              <a:rPr lang="es-CL"/>
              <a:t>de </a:t>
            </a:r>
            <a:r>
              <a:rPr lang="es-CL" smtClean="0"/>
              <a:t>las </a:t>
            </a:r>
            <a:r>
              <a:rPr lang="es-CL" dirty="0"/>
              <a:t>páginas </a:t>
            </a:r>
            <a:r>
              <a:rPr lang="es-CL" dirty="0" smtClean="0"/>
              <a:t> 62 y 63 del texto de Ciencias Naturales. </a:t>
            </a:r>
            <a:r>
              <a:rPr lang="es-CL" dirty="0"/>
              <a:t>(Retroalimentación de la actividad en clase zoom del día martes </a:t>
            </a:r>
            <a:r>
              <a:rPr lang="es-CL" dirty="0" smtClean="0"/>
              <a:t>24 </a:t>
            </a:r>
            <a:r>
              <a:rPr lang="es-CL" dirty="0"/>
              <a:t>de junio </a:t>
            </a:r>
            <a:r>
              <a:rPr lang="es-CL" dirty="0" smtClean="0"/>
              <a:t>10:00 </a:t>
            </a:r>
            <a:r>
              <a:rPr lang="es-CL" dirty="0"/>
              <a:t>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5</a:t>
            </a:r>
            <a:r>
              <a:rPr lang="es-CL" dirty="0"/>
              <a:t>.- No olvides que para las clases online debes tener tu libro y cuaderno de </a:t>
            </a:r>
            <a:r>
              <a:rPr lang="es-CL" dirty="0" smtClean="0"/>
              <a:t>la </a:t>
            </a:r>
            <a:r>
              <a:rPr lang="es-CL" dirty="0"/>
              <a:t>asignatura.</a:t>
            </a:r>
          </a:p>
          <a:p>
            <a:pPr algn="just"/>
            <a:endParaRPr lang="es-CL" dirty="0"/>
          </a:p>
        </p:txBody>
      </p:sp>
      <p:pic>
        <p:nvPicPr>
          <p:cNvPr id="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67900" cy="936104"/>
          </a:xfrm>
        </p:spPr>
        <p:txBody>
          <a:bodyPr>
            <a:noAutofit/>
          </a:bodyPr>
          <a:lstStyle/>
          <a:p>
            <a:r>
              <a:rPr lang="es-CL" sz="2000" dirty="0"/>
              <a:t>OA : Reconocer y explicar que los seres vivos están formados por una o más células y que estas se organizan en tejidos, órganos y sistemas</a:t>
            </a:r>
            <a:r>
              <a:rPr lang="es-CL" sz="2000" dirty="0" smtClean="0"/>
              <a:t>.</a:t>
            </a:r>
            <a:endParaRPr lang="es-CL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4248471" cy="4032448"/>
          </a:xfrm>
        </p:spPr>
        <p:txBody>
          <a:bodyPr>
            <a:normAutofit fontScale="32500" lnSpcReduction="20000"/>
          </a:bodyPr>
          <a:lstStyle/>
          <a:p>
            <a:pPr marL="68580" indent="0">
              <a:buNone/>
            </a:pPr>
            <a:endParaRPr lang="es-CL" sz="6200" dirty="0" smtClean="0"/>
          </a:p>
          <a:p>
            <a:pPr marL="68580" indent="0">
              <a:buNone/>
            </a:pPr>
            <a:r>
              <a:rPr lang="es-CL" sz="6200" b="1" dirty="0"/>
              <a:t>¿De qué manera </a:t>
            </a:r>
            <a:r>
              <a:rPr lang="es-CL" sz="6200" b="1" dirty="0" smtClean="0"/>
              <a:t>se organiza </a:t>
            </a:r>
            <a:r>
              <a:rPr lang="es-CL" sz="6200" b="1" dirty="0"/>
              <a:t>nuestro cuerpo</a:t>
            </a:r>
            <a:r>
              <a:rPr lang="es-CL" sz="6200" b="1" dirty="0" smtClean="0"/>
              <a:t>?</a:t>
            </a:r>
            <a:endParaRPr lang="es-CL" sz="6200" b="1" dirty="0"/>
          </a:p>
          <a:p>
            <a:pPr algn="just"/>
            <a:endParaRPr lang="es-CL" dirty="0" smtClean="0"/>
          </a:p>
          <a:p>
            <a:pPr marL="68580" indent="0" algn="just">
              <a:buNone/>
            </a:pPr>
            <a:r>
              <a:rPr lang="es-CL" sz="4300" dirty="0" smtClean="0"/>
              <a:t>Nuestro </a:t>
            </a:r>
            <a:r>
              <a:rPr lang="es-CL" sz="4300" dirty="0"/>
              <a:t>cuerpo es un todo organizado cuyas partes </a:t>
            </a:r>
            <a:r>
              <a:rPr lang="es-CL" sz="4300" dirty="0" smtClean="0"/>
              <a:t>y estructuras </a:t>
            </a:r>
            <a:r>
              <a:rPr lang="es-CL" sz="4300" dirty="0"/>
              <a:t>funcionan de manera coordinada, como </a:t>
            </a:r>
            <a:r>
              <a:rPr lang="es-CL" sz="4300" dirty="0" smtClean="0"/>
              <a:t>una máquina </a:t>
            </a:r>
            <a:r>
              <a:rPr lang="es-CL" sz="4300" dirty="0"/>
              <a:t>perfecta</a:t>
            </a:r>
            <a:r>
              <a:rPr lang="es-CL" sz="4300" dirty="0" smtClean="0"/>
              <a:t>.</a:t>
            </a:r>
          </a:p>
          <a:p>
            <a:pPr marL="68580" indent="0" algn="just">
              <a:buNone/>
            </a:pPr>
            <a:r>
              <a:rPr lang="es-CL" sz="4300" dirty="0" smtClean="0"/>
              <a:t>Tu </a:t>
            </a:r>
            <a:r>
              <a:rPr lang="es-CL" sz="4300" dirty="0"/>
              <a:t>cuerpo completo compone un organismo, el que se constituye </a:t>
            </a:r>
            <a:r>
              <a:rPr lang="es-CL" sz="4300" dirty="0" smtClean="0"/>
              <a:t>por varios </a:t>
            </a:r>
            <a:r>
              <a:rPr lang="es-CL" sz="4300" dirty="0"/>
              <a:t>sistemas, cada uno de los cuales está formado por una serie </a:t>
            </a:r>
            <a:r>
              <a:rPr lang="es-CL" sz="4300" dirty="0" smtClean="0"/>
              <a:t>de órganos</a:t>
            </a:r>
            <a:r>
              <a:rPr lang="es-CL" sz="4300" dirty="0"/>
              <a:t>. Si miramos un órgano, veremos que este se conforma </a:t>
            </a:r>
            <a:r>
              <a:rPr lang="es-CL" sz="4300" dirty="0" smtClean="0"/>
              <a:t>por tejidos </a:t>
            </a:r>
            <a:r>
              <a:rPr lang="es-CL" sz="4300" dirty="0"/>
              <a:t>y cada uno de ellos, por células. Por lo tanto, podemos </a:t>
            </a:r>
            <a:r>
              <a:rPr lang="es-CL" sz="4300" dirty="0" smtClean="0"/>
              <a:t>afirmar que </a:t>
            </a:r>
            <a:r>
              <a:rPr lang="es-CL" sz="4300" dirty="0"/>
              <a:t>tu cuerpo se constituye por una enorme cantidad de células </a:t>
            </a:r>
            <a:r>
              <a:rPr lang="es-CL" sz="4300" dirty="0" smtClean="0"/>
              <a:t>de diferentes </a:t>
            </a:r>
            <a:r>
              <a:rPr lang="es-CL" sz="4300" dirty="0"/>
              <a:t>tipos, las que se organizan para cumplir funciones </a:t>
            </a:r>
            <a:r>
              <a:rPr lang="es-CL" sz="4300" dirty="0" smtClean="0"/>
              <a:t>que permiten</a:t>
            </a:r>
            <a:r>
              <a:rPr lang="es-CL" sz="4300" dirty="0"/>
              <a:t>, por ejemplo, que ahora estés leyendo este texto. Las </a:t>
            </a:r>
            <a:r>
              <a:rPr lang="es-CL" sz="4300" dirty="0" smtClean="0"/>
              <a:t>formas en </a:t>
            </a:r>
            <a:r>
              <a:rPr lang="es-CL" sz="4300" dirty="0"/>
              <a:t>las que se organizan estas estructuras se denominan niveles </a:t>
            </a:r>
            <a:r>
              <a:rPr lang="es-CL" sz="4300" dirty="0" smtClean="0"/>
              <a:t>de organización biológica.</a:t>
            </a:r>
            <a:endParaRPr lang="es-CL" sz="4300" dirty="0"/>
          </a:p>
        </p:txBody>
      </p:sp>
      <p:pic>
        <p:nvPicPr>
          <p:cNvPr id="1026" name="Picture 2" descr="Cuáles son los principales tejidos del cuerpo human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7679" r="17188"/>
          <a:stretch/>
        </p:blipFill>
        <p:spPr bwMode="auto">
          <a:xfrm>
            <a:off x="4927621" y="2518012"/>
            <a:ext cx="3767863" cy="27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982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Niveles de organización biológica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4320479" cy="3744417"/>
          </a:xfrm>
        </p:spPr>
        <p:txBody>
          <a:bodyPr>
            <a:normAutofit/>
          </a:bodyPr>
          <a:lstStyle/>
          <a:p>
            <a:r>
              <a:rPr lang="es-CL" b="1" dirty="0" smtClean="0"/>
              <a:t>Primer nivel : Célula</a:t>
            </a:r>
          </a:p>
          <a:p>
            <a:pPr marL="68580" indent="0">
              <a:buNone/>
            </a:pPr>
            <a:endParaRPr lang="es-CL" sz="1600" dirty="0" smtClean="0"/>
          </a:p>
          <a:p>
            <a:pPr marL="68580" indent="0" algn="just">
              <a:buNone/>
            </a:pPr>
            <a:r>
              <a:rPr lang="es-CL" sz="1600" dirty="0" smtClean="0"/>
              <a:t>La </a:t>
            </a:r>
            <a:r>
              <a:rPr lang="es-CL" sz="1600" dirty="0"/>
              <a:t>célula es la unidad básica de todo ser vivo y es el primer nivel en </a:t>
            </a:r>
            <a:r>
              <a:rPr lang="es-CL" sz="1600" dirty="0" smtClean="0"/>
              <a:t>el que se organizan. Una célula está formada por varios componentes que  se </a:t>
            </a:r>
            <a:r>
              <a:rPr lang="es-CL" sz="1600" dirty="0"/>
              <a:t>encuentran coordinados entre sí. </a:t>
            </a:r>
            <a:r>
              <a:rPr lang="es-CL" sz="1600" dirty="0" smtClean="0"/>
              <a:t>Ejemplos </a:t>
            </a:r>
            <a:r>
              <a:rPr lang="es-CL" sz="1600" dirty="0"/>
              <a:t>de células son las neuronas</a:t>
            </a:r>
            <a:r>
              <a:rPr lang="es-CL" sz="1600" dirty="0" smtClean="0"/>
              <a:t>, los </a:t>
            </a:r>
            <a:r>
              <a:rPr lang="es-CL" sz="1600" dirty="0"/>
              <a:t>glóbulos blancos, las células musculares, entre muchas otras. En </a:t>
            </a:r>
            <a:r>
              <a:rPr lang="es-CL" sz="1600" dirty="0" smtClean="0"/>
              <a:t>la imagen</a:t>
            </a:r>
            <a:r>
              <a:rPr lang="es-CL" sz="1600" dirty="0"/>
              <a:t>, la célula ha sido ampliada para efectos explicativos, ya que en </a:t>
            </a:r>
            <a:r>
              <a:rPr lang="es-CL" sz="1600" dirty="0" smtClean="0"/>
              <a:t>la realidad </a:t>
            </a:r>
            <a:r>
              <a:rPr lang="es-CL" sz="1600" dirty="0"/>
              <a:t>es mucho más pequeña que un órgano o un tejido.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2976" r="58502" b="12698"/>
          <a:stretch/>
        </p:blipFill>
        <p:spPr bwMode="auto">
          <a:xfrm>
            <a:off x="5192901" y="2204864"/>
            <a:ext cx="3418924" cy="34589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2264090"/>
            <a:ext cx="4176464" cy="3253142"/>
          </a:xfrm>
        </p:spPr>
        <p:txBody>
          <a:bodyPr>
            <a:normAutofit lnSpcReduction="10000"/>
          </a:bodyPr>
          <a:lstStyle/>
          <a:p>
            <a:r>
              <a:rPr lang="es-CL" sz="2600" b="1" dirty="0" smtClean="0"/>
              <a:t>Segundo </a:t>
            </a:r>
            <a:r>
              <a:rPr lang="es-CL" sz="2600" b="1" dirty="0"/>
              <a:t>nivel: </a:t>
            </a:r>
            <a:r>
              <a:rPr lang="es-CL" sz="2600" b="1" dirty="0" smtClean="0"/>
              <a:t>Tejido</a:t>
            </a:r>
          </a:p>
          <a:p>
            <a:pPr marL="68580" indent="0" algn="just">
              <a:buNone/>
            </a:pPr>
            <a:endParaRPr lang="es-CL" b="1" dirty="0" smtClean="0"/>
          </a:p>
          <a:p>
            <a:pPr marL="68580" indent="0" algn="just">
              <a:buNone/>
            </a:pPr>
            <a:r>
              <a:rPr lang="es-CL" sz="1700" dirty="0" smtClean="0"/>
              <a:t>Un </a:t>
            </a:r>
            <a:r>
              <a:rPr lang="es-CL" sz="1700" dirty="0"/>
              <a:t>tejido es un grupo de </a:t>
            </a:r>
            <a:r>
              <a:rPr lang="es-CL" sz="1700" dirty="0" smtClean="0"/>
              <a:t>células similares que cumplen una función </a:t>
            </a:r>
            <a:r>
              <a:rPr lang="es-CL" sz="1700" dirty="0"/>
              <a:t>específica. </a:t>
            </a:r>
            <a:endParaRPr lang="es-CL" sz="1700" dirty="0" smtClean="0"/>
          </a:p>
          <a:p>
            <a:pPr marL="68580" indent="0" algn="just">
              <a:buNone/>
            </a:pPr>
            <a:endParaRPr lang="es-CL" sz="1700" dirty="0"/>
          </a:p>
          <a:p>
            <a:pPr marL="68580" indent="0" algn="just">
              <a:buNone/>
            </a:pPr>
            <a:r>
              <a:rPr lang="es-CL" sz="1700" dirty="0" smtClean="0"/>
              <a:t>Por </a:t>
            </a:r>
            <a:r>
              <a:rPr lang="es-CL" sz="1700" dirty="0"/>
              <a:t>ejemplo</a:t>
            </a:r>
            <a:r>
              <a:rPr lang="es-CL" sz="1700" dirty="0" smtClean="0"/>
              <a:t>, el </a:t>
            </a:r>
            <a:r>
              <a:rPr lang="es-CL" sz="1700" dirty="0"/>
              <a:t>tejido epitelial de las </a:t>
            </a:r>
            <a:r>
              <a:rPr lang="es-CL" sz="1700" dirty="0" smtClean="0"/>
              <a:t>paredes del </a:t>
            </a:r>
            <a:r>
              <a:rPr lang="es-CL" sz="1700" dirty="0"/>
              <a:t>intestino se conforma </a:t>
            </a:r>
            <a:r>
              <a:rPr lang="es-CL" sz="1700" dirty="0" smtClean="0"/>
              <a:t>por una </a:t>
            </a:r>
            <a:r>
              <a:rPr lang="es-CL" sz="1700" dirty="0"/>
              <a:t>gran cantidad de células </a:t>
            </a:r>
            <a:r>
              <a:rPr lang="es-CL" sz="1700" dirty="0" smtClean="0"/>
              <a:t>que trabajan </a:t>
            </a:r>
            <a:r>
              <a:rPr lang="es-CL" sz="1700" dirty="0"/>
              <a:t>de manera coordinada.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7AD4F7"/>
              </a:clrFrom>
              <a:clrTo>
                <a:srgbClr val="7AD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8" t="34325" r="22918" b="30159"/>
          <a:stretch/>
        </p:blipFill>
        <p:spPr bwMode="auto">
          <a:xfrm>
            <a:off x="755576" y="2085446"/>
            <a:ext cx="3281063" cy="33181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4087" y="764704"/>
            <a:ext cx="7776982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Niveles de organización biológica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69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8048" y="2280677"/>
            <a:ext cx="4299410" cy="3096344"/>
          </a:xfrm>
        </p:spPr>
        <p:txBody>
          <a:bodyPr>
            <a:normAutofit/>
          </a:bodyPr>
          <a:lstStyle/>
          <a:p>
            <a:r>
              <a:rPr lang="es-CL" b="1" dirty="0" smtClean="0"/>
              <a:t>Tercer </a:t>
            </a:r>
            <a:r>
              <a:rPr lang="es-CL" b="1" dirty="0"/>
              <a:t>nivel: </a:t>
            </a:r>
            <a:r>
              <a:rPr lang="es-CL" b="1" dirty="0" smtClean="0"/>
              <a:t>Órgano</a:t>
            </a:r>
          </a:p>
          <a:p>
            <a:pPr marL="68580" indent="0">
              <a:buNone/>
            </a:pPr>
            <a:endParaRPr lang="es-CL" sz="1700" b="1" dirty="0"/>
          </a:p>
          <a:p>
            <a:pPr marL="68580" indent="0">
              <a:buNone/>
            </a:pPr>
            <a:r>
              <a:rPr lang="es-CL" sz="1700" dirty="0"/>
              <a:t>Un órgano es una estructura compuesta </a:t>
            </a:r>
            <a:r>
              <a:rPr lang="es-CL" sz="1700" dirty="0" smtClean="0"/>
              <a:t>por un </a:t>
            </a:r>
            <a:r>
              <a:rPr lang="es-CL" sz="1700" dirty="0"/>
              <a:t>grupo de tejidos que cumplen un </a:t>
            </a:r>
            <a:r>
              <a:rPr lang="es-CL" sz="1700" dirty="0" smtClean="0"/>
              <a:t>papel determinado</a:t>
            </a:r>
            <a:r>
              <a:rPr lang="es-CL" sz="1700" dirty="0"/>
              <a:t>. </a:t>
            </a:r>
            <a:endParaRPr lang="es-CL" sz="1700" dirty="0" smtClean="0"/>
          </a:p>
          <a:p>
            <a:pPr marL="68580" indent="0">
              <a:buNone/>
            </a:pPr>
            <a:endParaRPr lang="es-CL" sz="1700" dirty="0" smtClean="0"/>
          </a:p>
          <a:p>
            <a:pPr marL="68580" indent="0">
              <a:buNone/>
            </a:pPr>
            <a:r>
              <a:rPr lang="es-CL" sz="1700" dirty="0" smtClean="0"/>
              <a:t>Por </a:t>
            </a:r>
            <a:r>
              <a:rPr lang="es-CL" sz="1700" dirty="0"/>
              <a:t>ejemplo, el intestino grueso es</a:t>
            </a:r>
          </a:p>
          <a:p>
            <a:pPr marL="68580" indent="0">
              <a:buNone/>
            </a:pPr>
            <a:r>
              <a:rPr lang="es-CL" sz="1700" dirty="0"/>
              <a:t>un órgano que forma parte del sistema digestivo.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t="26984" r="55044" b="38095"/>
          <a:stretch/>
        </p:blipFill>
        <p:spPr bwMode="auto">
          <a:xfrm>
            <a:off x="5052931" y="2060848"/>
            <a:ext cx="3528392" cy="352839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280" y="764704"/>
            <a:ext cx="7776982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Niveles de organización biológica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07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132855"/>
            <a:ext cx="4824536" cy="3168353"/>
          </a:xfrm>
        </p:spPr>
        <p:txBody>
          <a:bodyPr>
            <a:normAutofit/>
          </a:bodyPr>
          <a:lstStyle/>
          <a:p>
            <a:r>
              <a:rPr lang="es-CL" b="1" dirty="0" smtClean="0"/>
              <a:t>Cuarto </a:t>
            </a:r>
            <a:r>
              <a:rPr lang="es-CL" b="1" dirty="0"/>
              <a:t>nivel: </a:t>
            </a:r>
            <a:r>
              <a:rPr lang="es-CL" b="1" dirty="0" smtClean="0"/>
              <a:t>Sistema</a:t>
            </a:r>
            <a:endParaRPr lang="es-CL" b="1" dirty="0"/>
          </a:p>
          <a:p>
            <a:pPr marL="68580" indent="0">
              <a:buNone/>
            </a:pPr>
            <a:endParaRPr lang="es-CL" dirty="0"/>
          </a:p>
          <a:p>
            <a:pPr marL="68580" indent="0" algn="just">
              <a:buNone/>
            </a:pPr>
            <a:r>
              <a:rPr lang="es-CL" sz="1800" dirty="0" smtClean="0"/>
              <a:t>Un </a:t>
            </a:r>
            <a:r>
              <a:rPr lang="es-CL" sz="1800" dirty="0"/>
              <a:t>sistema es un grupo de órganos</a:t>
            </a:r>
          </a:p>
          <a:p>
            <a:pPr marL="68580" indent="0" algn="just">
              <a:buNone/>
            </a:pPr>
            <a:r>
              <a:rPr lang="es-CL" sz="1800" dirty="0"/>
              <a:t>que en conjunto cumplen </a:t>
            </a:r>
            <a:r>
              <a:rPr lang="es-CL" sz="1800" dirty="0" smtClean="0"/>
              <a:t>una función</a:t>
            </a:r>
            <a:r>
              <a:rPr lang="es-CL" sz="1800" dirty="0"/>
              <a:t>. </a:t>
            </a:r>
            <a:endParaRPr lang="es-CL" sz="1800" dirty="0" smtClean="0"/>
          </a:p>
          <a:p>
            <a:pPr marL="68580" indent="0" algn="just">
              <a:buNone/>
            </a:pPr>
            <a:endParaRPr lang="es-CL" sz="1800" dirty="0"/>
          </a:p>
          <a:p>
            <a:pPr marL="68580" indent="0" algn="just">
              <a:buNone/>
            </a:pPr>
            <a:r>
              <a:rPr lang="es-CL" sz="1800" dirty="0" smtClean="0"/>
              <a:t>Ejemplos </a:t>
            </a:r>
            <a:r>
              <a:rPr lang="es-CL" sz="1800" dirty="0"/>
              <a:t>de estos son </a:t>
            </a:r>
            <a:r>
              <a:rPr lang="es-CL" sz="1800" dirty="0" smtClean="0"/>
              <a:t>el sistema </a:t>
            </a:r>
            <a:r>
              <a:rPr lang="es-CL" sz="1800" dirty="0"/>
              <a:t>digestivo, el respiratorio, </a:t>
            </a:r>
            <a:r>
              <a:rPr lang="es-CL" sz="1800" dirty="0" smtClean="0"/>
              <a:t>el circulatorio</a:t>
            </a:r>
            <a:r>
              <a:rPr lang="es-CL" sz="1800" dirty="0"/>
              <a:t>, el nervioso, entre </a:t>
            </a:r>
            <a:r>
              <a:rPr lang="es-CL" sz="1800" dirty="0" smtClean="0"/>
              <a:t>otros.</a:t>
            </a:r>
            <a:endParaRPr lang="es-CL" sz="1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5" t="31150" r="23474" b="32738"/>
          <a:stretch/>
        </p:blipFill>
        <p:spPr bwMode="auto">
          <a:xfrm>
            <a:off x="5405388" y="1916831"/>
            <a:ext cx="3314808" cy="333312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6982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Niveles de organización biológica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33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348880"/>
            <a:ext cx="4807244" cy="2304256"/>
          </a:xfrm>
        </p:spPr>
        <p:txBody>
          <a:bodyPr>
            <a:normAutofit/>
          </a:bodyPr>
          <a:lstStyle/>
          <a:p>
            <a:r>
              <a:rPr lang="es-CL" sz="2600" b="1" dirty="0" smtClean="0"/>
              <a:t>Quinto </a:t>
            </a:r>
            <a:r>
              <a:rPr lang="es-CL" sz="2600" b="1" dirty="0"/>
              <a:t>nivel</a:t>
            </a:r>
            <a:r>
              <a:rPr lang="es-CL" sz="2600" b="1" dirty="0" smtClean="0"/>
              <a:t>: Organismo</a:t>
            </a:r>
          </a:p>
          <a:p>
            <a:endParaRPr lang="es-CL" b="1" dirty="0"/>
          </a:p>
          <a:p>
            <a:pPr marL="68580" indent="0">
              <a:buNone/>
            </a:pPr>
            <a:r>
              <a:rPr lang="es-CL" sz="1800" dirty="0"/>
              <a:t>Un organismo es un ser </a:t>
            </a:r>
            <a:r>
              <a:rPr lang="es-CL" sz="1800" dirty="0" smtClean="0"/>
              <a:t>vivo formado </a:t>
            </a:r>
            <a:r>
              <a:rPr lang="es-CL" sz="1800" dirty="0"/>
              <a:t>por varios </a:t>
            </a:r>
            <a:r>
              <a:rPr lang="es-CL" sz="1800" dirty="0" smtClean="0"/>
              <a:t>sistemas de </a:t>
            </a:r>
            <a:r>
              <a:rPr lang="es-CL" sz="1800" dirty="0"/>
              <a:t>órganos. Cada </a:t>
            </a:r>
            <a:r>
              <a:rPr lang="es-CL" sz="1800" dirty="0" smtClean="0"/>
              <a:t>uno cumple </a:t>
            </a:r>
            <a:r>
              <a:rPr lang="es-CL" sz="1800" dirty="0"/>
              <a:t>funciones </a:t>
            </a:r>
            <a:r>
              <a:rPr lang="es-CL" sz="1800" dirty="0" smtClean="0"/>
              <a:t>esenciales para </a:t>
            </a:r>
            <a:r>
              <a:rPr lang="es-CL" sz="1800" dirty="0"/>
              <a:t>que este se </a:t>
            </a:r>
            <a:r>
              <a:rPr lang="es-CL" sz="1800" dirty="0" smtClean="0"/>
              <a:t>mantenga con </a:t>
            </a:r>
            <a:r>
              <a:rPr lang="es-CL" sz="1800" dirty="0"/>
              <a:t>vida.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21627" r="49355" b="10913"/>
          <a:stretch/>
        </p:blipFill>
        <p:spPr bwMode="auto">
          <a:xfrm>
            <a:off x="5490812" y="1556792"/>
            <a:ext cx="2569030" cy="49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982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Niveles de organización biológica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2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0"/>
            <a:ext cx="2540907" cy="504055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Actividad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3284" y="692696"/>
            <a:ext cx="7488832" cy="47872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CL" sz="1200" dirty="0" smtClean="0"/>
              <a:t>A continuación del objetivo, escribe en tu cuaderno los siguientes conceptos y definiciones.  Finalmente únelos con una línea según corresponda.</a:t>
            </a:r>
            <a:endParaRPr lang="es-CL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21046" r="31903" b="7973"/>
          <a:stretch/>
        </p:blipFill>
        <p:spPr bwMode="auto">
          <a:xfrm>
            <a:off x="1691680" y="1335034"/>
            <a:ext cx="5423338" cy="519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sultado de imagen para imagenes gif de de gente pensando (con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151201" cy="21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193</TotalTime>
  <Words>630</Words>
  <Application>Microsoft Office PowerPoint</Application>
  <PresentationFormat>Presentación en pantalla (4:3)</PresentationFormat>
  <Paragraphs>55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Austin</vt:lpstr>
      <vt:lpstr>Ciencias Naturales 5° básico</vt:lpstr>
      <vt:lpstr>Indicaciones Generales:</vt:lpstr>
      <vt:lpstr>OA : Reconocer y explicar que los seres vivos están formados por una o más células y que estas se organizan en tejidos, órganos y sistemas.</vt:lpstr>
      <vt:lpstr>Niveles de organización biológica</vt:lpstr>
      <vt:lpstr>Niveles de organización biológica</vt:lpstr>
      <vt:lpstr>Niveles de organización biológica</vt:lpstr>
      <vt:lpstr>Niveles de organización biológica</vt:lpstr>
      <vt:lpstr>Niveles de organización biológica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5° básico</dc:title>
  <dc:creator>Marjorie Lizana Vergara</dc:creator>
  <cp:lastModifiedBy>Usuario de Windows</cp:lastModifiedBy>
  <cp:revision>27</cp:revision>
  <dcterms:created xsi:type="dcterms:W3CDTF">2020-06-11T21:50:12Z</dcterms:created>
  <dcterms:modified xsi:type="dcterms:W3CDTF">2020-06-14T16:04:38Z</dcterms:modified>
</cp:coreProperties>
</file>