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59" r:id="rId4"/>
    <p:sldId id="262" r:id="rId5"/>
    <p:sldId id="264" r:id="rId6"/>
    <p:sldId id="265" r:id="rId7"/>
    <p:sldId id="267" r:id="rId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5AECB73-FA9E-4CCB-96C3-73546A3FA2C8}" type="datetimeFigureOut">
              <a:rPr lang="es-CL" smtClean="0"/>
              <a:t>26-06-2020</a:t>
            </a:fld>
            <a:endParaRPr lang="es-C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76511F0-932F-4FDC-A10D-59D4F66166B2}" type="slidenum">
              <a:rPr lang="es-CL" smtClean="0"/>
              <a:t>‹Nº›</a:t>
            </a:fld>
            <a:endParaRPr lang="es-C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AECB73-FA9E-4CCB-96C3-73546A3FA2C8}" type="datetimeFigureOut">
              <a:rPr lang="es-CL" smtClean="0"/>
              <a:t>26-06-2020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AECB73-FA9E-4CCB-96C3-73546A3FA2C8}" type="datetimeFigureOut">
              <a:rPr lang="es-CL" smtClean="0"/>
              <a:t>26-06-2020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AECB73-FA9E-4CCB-96C3-73546A3FA2C8}" type="datetimeFigureOut">
              <a:rPr lang="es-CL" smtClean="0"/>
              <a:t>26-06-2020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AECB73-FA9E-4CCB-96C3-73546A3FA2C8}" type="datetimeFigureOut">
              <a:rPr lang="es-CL" smtClean="0"/>
              <a:t>26-06-2020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5AECB73-FA9E-4CCB-96C3-73546A3FA2C8}" type="datetimeFigureOut">
              <a:rPr lang="es-CL" smtClean="0"/>
              <a:t>26-06-2020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76511F0-932F-4FDC-A10D-59D4F66166B2}" type="slidenum">
              <a:rPr lang="es-CL" smtClean="0"/>
              <a:t>‹Nº›</a:t>
            </a:fld>
            <a:endParaRPr lang="es-CL"/>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AECB73-FA9E-4CCB-96C3-73546A3FA2C8}" type="datetimeFigureOut">
              <a:rPr lang="es-CL" smtClean="0"/>
              <a:t>26-06-2020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5AECB73-FA9E-4CCB-96C3-73546A3FA2C8}" type="datetimeFigureOut">
              <a:rPr lang="es-CL" smtClean="0"/>
              <a:t>26-06-2020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CB73-FA9E-4CCB-96C3-73546A3FA2C8}" type="datetimeFigureOut">
              <a:rPr lang="es-CL" smtClean="0"/>
              <a:t>26-06-2020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AECB73-FA9E-4CCB-96C3-73546A3FA2C8}" type="datetimeFigureOut">
              <a:rPr lang="es-CL" smtClean="0"/>
              <a:t>26-06-2020</a:t>
            </a:fld>
            <a:endParaRPr lang="es-CL"/>
          </a:p>
        </p:txBody>
      </p:sp>
      <p:sp>
        <p:nvSpPr>
          <p:cNvPr id="7" name="Slide Number Placeholder 6"/>
          <p:cNvSpPr>
            <a:spLocks noGrp="1"/>
          </p:cNvSpPr>
          <p:nvPr>
            <p:ph type="sldNum" sz="quarter" idx="12"/>
          </p:nvPr>
        </p:nvSpPr>
        <p:spPr/>
        <p:txBody>
          <a:bodyPr/>
          <a:lstStyle/>
          <a:p>
            <a:fld id="{576511F0-932F-4FDC-A10D-59D4F66166B2}" type="slidenum">
              <a:rPr lang="es-CL" smtClean="0"/>
              <a:t>‹Nº›</a:t>
            </a:fld>
            <a:endParaRPr lang="es-C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AECB73-FA9E-4CCB-96C3-73546A3FA2C8}" type="datetimeFigureOut">
              <a:rPr lang="es-CL" smtClean="0"/>
              <a:t>26-06-2020</a:t>
            </a:fld>
            <a:endParaRPr lang="es-C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7" name="Slide Number Placeholder 6"/>
          <p:cNvSpPr>
            <a:spLocks noGrp="1"/>
          </p:cNvSpPr>
          <p:nvPr>
            <p:ph type="sldNum" sz="quarter" idx="12"/>
          </p:nvPr>
        </p:nvSpPr>
        <p:spPr/>
        <p:txBody>
          <a:bodyPr/>
          <a:lstStyle/>
          <a:p>
            <a:fld id="{576511F0-932F-4FDC-A10D-59D4F66166B2}"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5AECB73-FA9E-4CCB-96C3-73546A3FA2C8}" type="datetimeFigureOut">
              <a:rPr lang="es-CL" smtClean="0"/>
              <a:t>26-06-2020</a:t>
            </a:fld>
            <a:endParaRPr lang="es-C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76511F0-932F-4FDC-A10D-59D4F66166B2}"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2492896"/>
            <a:ext cx="3313355" cy="1702160"/>
          </a:xfrm>
        </p:spPr>
        <p:txBody>
          <a:bodyPr>
            <a:normAutofit fontScale="90000"/>
          </a:bodyPr>
          <a:lstStyle/>
          <a:p>
            <a:pPr algn="ctr"/>
            <a:r>
              <a:rPr lang="es-CL" dirty="0"/>
              <a:t>Ciencias Naturales</a:t>
            </a:r>
            <a:br>
              <a:rPr lang="es-CL" dirty="0"/>
            </a:br>
            <a:r>
              <a:rPr lang="es-CL" dirty="0" smtClean="0"/>
              <a:t>6° </a:t>
            </a:r>
            <a:r>
              <a:rPr lang="es-CL" dirty="0"/>
              <a:t>básico</a:t>
            </a:r>
          </a:p>
        </p:txBody>
      </p:sp>
      <p:sp>
        <p:nvSpPr>
          <p:cNvPr id="3" name="2 Subtítulo"/>
          <p:cNvSpPr>
            <a:spLocks noGrp="1"/>
          </p:cNvSpPr>
          <p:nvPr>
            <p:ph type="subTitle" idx="1"/>
          </p:nvPr>
        </p:nvSpPr>
        <p:spPr>
          <a:xfrm>
            <a:off x="223989" y="1268760"/>
            <a:ext cx="4059979" cy="2376264"/>
          </a:xfrm>
        </p:spPr>
        <p:txBody>
          <a:bodyPr>
            <a:noAutofit/>
          </a:bodyPr>
          <a:lstStyle/>
          <a:p>
            <a:pPr algn="just"/>
            <a:r>
              <a:rPr lang="es-CL" sz="1600" dirty="0" smtClean="0"/>
              <a:t>OA: </a:t>
            </a:r>
            <a:r>
              <a:rPr lang="es-CL" sz="1600" dirty="0"/>
              <a:t>Explicar, a partir de una investigación experimental, los requerimientos de agua, dióxido de carbono y energía lumínica para la producción de azúcar y la liberación de oxígeno en la fotosíntesis, comunicando sus resultados y los aportes de científicos en este campo a lo largo del tiempo.</a:t>
            </a:r>
          </a:p>
        </p:txBody>
      </p:sp>
      <p:pic>
        <p:nvPicPr>
          <p:cNvPr id="4" name="3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936104" cy="792088"/>
          </a:xfrm>
          <a:prstGeom prst="rect">
            <a:avLst/>
          </a:prstGeom>
          <a:noFill/>
          <a:ln>
            <a:noFill/>
          </a:ln>
        </p:spPr>
      </p:pic>
      <p:sp>
        <p:nvSpPr>
          <p:cNvPr id="6" name="2 Subtítulo"/>
          <p:cNvSpPr txBox="1">
            <a:spLocks/>
          </p:cNvSpPr>
          <p:nvPr/>
        </p:nvSpPr>
        <p:spPr>
          <a:xfrm>
            <a:off x="223989" y="5964901"/>
            <a:ext cx="7416824" cy="74497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s-CL" b="1" dirty="0" smtClean="0"/>
              <a:t>Profesora: Marjorie Lizana Vergara.</a:t>
            </a:r>
          </a:p>
          <a:p>
            <a:r>
              <a:rPr lang="es-CL" b="1" dirty="0" smtClean="0"/>
              <a:t>Mail: profesora.marjorielizana@gmail.com</a:t>
            </a:r>
            <a:endParaRPr lang="es-CL" b="1" dirty="0"/>
          </a:p>
        </p:txBody>
      </p:sp>
      <p:pic>
        <p:nvPicPr>
          <p:cNvPr id="1026" name="Picture 2" descr="La Fotosíntesis GIF | Gfyca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238065"/>
            <a:ext cx="3528391" cy="194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45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92696"/>
            <a:ext cx="6048672" cy="601136"/>
          </a:xfrm>
        </p:spPr>
        <p:txBody>
          <a:bodyPr>
            <a:normAutofit fontScale="90000"/>
          </a:bodyPr>
          <a:lstStyle/>
          <a:p>
            <a:r>
              <a:rPr lang="es-CL" dirty="0" smtClean="0"/>
              <a:t>Indicaciones Generales:</a:t>
            </a:r>
            <a:endParaRPr lang="es-CL" dirty="0"/>
          </a:p>
        </p:txBody>
      </p:sp>
      <p:sp>
        <p:nvSpPr>
          <p:cNvPr id="3" name="2 Marcador de contenido"/>
          <p:cNvSpPr>
            <a:spLocks noGrp="1"/>
          </p:cNvSpPr>
          <p:nvPr>
            <p:ph idx="1"/>
          </p:nvPr>
        </p:nvSpPr>
        <p:spPr>
          <a:xfrm>
            <a:off x="827584" y="1256210"/>
            <a:ext cx="7344816" cy="4896544"/>
          </a:xfrm>
        </p:spPr>
        <p:txBody>
          <a:bodyPr>
            <a:normAutofit fontScale="92500" lnSpcReduction="20000"/>
          </a:bodyPr>
          <a:lstStyle/>
          <a:p>
            <a:pPr marL="0" indent="0" algn="just">
              <a:spcBef>
                <a:spcPts val="0"/>
              </a:spcBef>
              <a:buNone/>
            </a:pPr>
            <a:endParaRPr lang="es-CL" dirty="0"/>
          </a:p>
          <a:p>
            <a:pPr marL="0" indent="0" algn="just">
              <a:spcBef>
                <a:spcPts val="0"/>
              </a:spcBef>
              <a:buNone/>
            </a:pPr>
            <a:r>
              <a:rPr lang="es-CL" dirty="0" smtClean="0"/>
              <a:t>1.- </a:t>
            </a:r>
            <a:r>
              <a:rPr lang="es-CL" dirty="0"/>
              <a:t>Observa </a:t>
            </a:r>
            <a:r>
              <a:rPr lang="es-CL" dirty="0" smtClean="0"/>
              <a:t> y comenta  la presentación</a:t>
            </a:r>
            <a:r>
              <a:rPr lang="es-CL" dirty="0"/>
              <a:t>. (Clase zoom miércoles </a:t>
            </a:r>
            <a:r>
              <a:rPr lang="es-CL" dirty="0" smtClean="0"/>
              <a:t>1 </a:t>
            </a:r>
            <a:r>
              <a:rPr lang="es-CL" dirty="0"/>
              <a:t>de </a:t>
            </a:r>
            <a:r>
              <a:rPr lang="es-CL" dirty="0" smtClean="0"/>
              <a:t>julio 11:00hrs</a:t>
            </a:r>
            <a:r>
              <a:rPr lang="es-CL" dirty="0"/>
              <a:t>).</a:t>
            </a:r>
          </a:p>
          <a:p>
            <a:pPr marL="0" indent="0" algn="just">
              <a:spcBef>
                <a:spcPts val="0"/>
              </a:spcBef>
              <a:buNone/>
            </a:pPr>
            <a:endParaRPr lang="es-CL" dirty="0"/>
          </a:p>
          <a:p>
            <a:pPr marL="0" indent="0" algn="just">
              <a:spcBef>
                <a:spcPts val="0"/>
              </a:spcBef>
              <a:buNone/>
            </a:pPr>
            <a:r>
              <a:rPr lang="es-CL" dirty="0" smtClean="0"/>
              <a:t>2.- Escribe y responde en tu cuaderno la actividad presente en este PPT (retroalimentación día </a:t>
            </a:r>
            <a:r>
              <a:rPr lang="es-CL" smtClean="0"/>
              <a:t>miércoles </a:t>
            </a:r>
            <a:r>
              <a:rPr lang="es-CL" dirty="0"/>
              <a:t>8</a:t>
            </a:r>
            <a:r>
              <a:rPr lang="es-CL" smtClean="0"/>
              <a:t> </a:t>
            </a:r>
            <a:r>
              <a:rPr lang="es-CL" dirty="0"/>
              <a:t>de </a:t>
            </a:r>
            <a:r>
              <a:rPr lang="es-CL" dirty="0" smtClean="0"/>
              <a:t>julio 11:00 </a:t>
            </a:r>
            <a:r>
              <a:rPr lang="es-CL" dirty="0"/>
              <a:t>hrs</a:t>
            </a:r>
            <a:r>
              <a:rPr lang="es-CL" dirty="0" smtClean="0"/>
              <a:t>).</a:t>
            </a:r>
          </a:p>
          <a:p>
            <a:pPr marL="0" indent="0" algn="just">
              <a:spcBef>
                <a:spcPts val="0"/>
              </a:spcBef>
              <a:buNone/>
            </a:pPr>
            <a:endParaRPr lang="es-CL" dirty="0"/>
          </a:p>
          <a:p>
            <a:pPr marL="0" indent="0" algn="just">
              <a:spcBef>
                <a:spcPts val="0"/>
              </a:spcBef>
              <a:buNone/>
            </a:pPr>
            <a:r>
              <a:rPr lang="es-CL" dirty="0"/>
              <a:t>3</a:t>
            </a:r>
            <a:r>
              <a:rPr lang="es-CL" dirty="0" smtClean="0"/>
              <a:t>.- Después de realizada la retroalimentación de esta actividad, envía fotografías de tu cuaderno al mail de la profesora. Por favor no enviarla antes, debes tener la seguridad de que tus respuestas son las correctas. (en el asunto escribe actividad de Fotosíntesis junto con tu nombre.</a:t>
            </a:r>
            <a:endParaRPr lang="es-CL" dirty="0"/>
          </a:p>
          <a:p>
            <a:pPr marL="0" indent="0" algn="just">
              <a:spcBef>
                <a:spcPts val="0"/>
              </a:spcBef>
              <a:buNone/>
            </a:pPr>
            <a:endParaRPr lang="es-CL" dirty="0"/>
          </a:p>
          <a:p>
            <a:pPr marL="0" indent="0" algn="just">
              <a:spcBef>
                <a:spcPts val="0"/>
              </a:spcBef>
              <a:buNone/>
            </a:pPr>
            <a:r>
              <a:rPr lang="es-CL" dirty="0"/>
              <a:t>4</a:t>
            </a:r>
            <a:r>
              <a:rPr lang="es-CL" dirty="0" smtClean="0"/>
              <a:t>.- </a:t>
            </a:r>
            <a:r>
              <a:rPr lang="es-CL" dirty="0"/>
              <a:t>No olvides que para las clases online debes tener tu libro y cuaderno de </a:t>
            </a:r>
            <a:r>
              <a:rPr lang="es-CL" dirty="0" smtClean="0"/>
              <a:t>la </a:t>
            </a:r>
            <a:r>
              <a:rPr lang="es-CL" dirty="0"/>
              <a:t>asignatura</a:t>
            </a:r>
            <a:r>
              <a:rPr lang="es-CL" dirty="0" smtClean="0"/>
              <a:t>.</a:t>
            </a:r>
            <a:endParaRPr lang="es-CL" dirty="0"/>
          </a:p>
        </p:txBody>
      </p:sp>
      <p:pic>
        <p:nvPicPr>
          <p:cNvPr id="4"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03773" y="5013176"/>
            <a:ext cx="15716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7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4967" y="332656"/>
            <a:ext cx="4608630" cy="817160"/>
          </a:xfrm>
        </p:spPr>
        <p:txBody>
          <a:bodyPr/>
          <a:lstStyle/>
          <a:p>
            <a:r>
              <a:rPr lang="es-CL" b="1" dirty="0" smtClean="0"/>
              <a:t>Para recordar:</a:t>
            </a:r>
            <a:endParaRPr lang="es-CL"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46" t="19048" r="31284" b="10038"/>
          <a:stretch/>
        </p:blipFill>
        <p:spPr bwMode="auto">
          <a:xfrm>
            <a:off x="2771800" y="1124744"/>
            <a:ext cx="5239658" cy="518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57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0072" y="0"/>
            <a:ext cx="2664414" cy="648072"/>
          </a:xfrm>
        </p:spPr>
        <p:txBody>
          <a:bodyPr>
            <a:normAutofit fontScale="90000"/>
          </a:bodyPr>
          <a:lstStyle/>
          <a:p>
            <a:r>
              <a:rPr lang="es-CL" dirty="0" smtClean="0"/>
              <a:t>ACTIVIDAD</a:t>
            </a:r>
            <a:endParaRPr lang="es-CL" dirty="0"/>
          </a:p>
        </p:txBody>
      </p:sp>
      <p:pic>
        <p:nvPicPr>
          <p:cNvPr id="2050" name="Imagen 12"/>
          <p:cNvPicPr>
            <a:picLocks noChangeAspect="1" noChangeArrowheads="1"/>
          </p:cNvPicPr>
          <p:nvPr/>
        </p:nvPicPr>
        <p:blipFill rotWithShape="1">
          <a:blip r:embed="rId2">
            <a:extLst>
              <a:ext uri="{28A0092B-C50C-407E-A947-70E740481C1C}">
                <a14:useLocalDpi xmlns:a14="http://schemas.microsoft.com/office/drawing/2010/main" val="0"/>
              </a:ext>
            </a:extLst>
          </a:blip>
          <a:srcRect t="2407" r="3301" b="3917"/>
          <a:stretch/>
        </p:blipFill>
        <p:spPr bwMode="auto">
          <a:xfrm>
            <a:off x="3203848" y="2136157"/>
            <a:ext cx="5403552" cy="433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67544" y="620688"/>
            <a:ext cx="8139856" cy="4752528"/>
          </a:xfrm>
        </p:spPr>
        <p:txBody>
          <a:bodyPr>
            <a:normAutofit/>
          </a:bodyPr>
          <a:lstStyle/>
          <a:p>
            <a:pPr marL="68580" indent="0">
              <a:spcBef>
                <a:spcPts val="0"/>
              </a:spcBef>
              <a:buNone/>
            </a:pPr>
            <a:r>
              <a:rPr lang="es-CL" sz="2100" dirty="0" smtClean="0">
                <a:solidFill>
                  <a:srgbClr val="FF0000"/>
                </a:solidFill>
              </a:rPr>
              <a:t>1.- </a:t>
            </a:r>
            <a:r>
              <a:rPr lang="es-CL" sz="2100" dirty="0" smtClean="0"/>
              <a:t>Registra en tu cuaderno y completa </a:t>
            </a:r>
            <a:r>
              <a:rPr lang="es-CL" sz="2100" dirty="0"/>
              <a:t>el mapa conceptual utilizando  los siguientes términos: </a:t>
            </a:r>
            <a:endParaRPr lang="es-CL" sz="2100" dirty="0" smtClean="0"/>
          </a:p>
          <a:p>
            <a:pPr marL="68580" indent="0">
              <a:spcBef>
                <a:spcPts val="0"/>
              </a:spcBef>
              <a:buNone/>
            </a:pPr>
            <a:endParaRPr lang="es-CL" sz="2100" dirty="0" smtClean="0"/>
          </a:p>
          <a:p>
            <a:pPr lvl="0" indent="-342900" hangingPunct="0">
              <a:lnSpc>
                <a:spcPct val="115000"/>
              </a:lnSpc>
              <a:spcBef>
                <a:spcPts val="0"/>
              </a:spcBef>
              <a:buFont typeface="Symbol"/>
              <a:buChar char=""/>
            </a:pPr>
            <a:r>
              <a:rPr lang="es-CL" sz="2100" dirty="0" smtClean="0"/>
              <a:t>Agua</a:t>
            </a:r>
            <a:endParaRPr lang="es-CL" sz="2100" dirty="0"/>
          </a:p>
          <a:p>
            <a:pPr lvl="0" indent="-342900" hangingPunct="0">
              <a:lnSpc>
                <a:spcPct val="115000"/>
              </a:lnSpc>
              <a:spcBef>
                <a:spcPts val="0"/>
              </a:spcBef>
              <a:buFont typeface="Symbol"/>
              <a:buChar char=""/>
            </a:pPr>
            <a:r>
              <a:rPr lang="es-CL" sz="2100" dirty="0" smtClean="0"/>
              <a:t>Fotosíntesis</a:t>
            </a:r>
            <a:endParaRPr lang="es-CL" sz="2100" dirty="0"/>
          </a:p>
          <a:p>
            <a:pPr lvl="0" indent="-342900" hangingPunct="0">
              <a:lnSpc>
                <a:spcPct val="115000"/>
              </a:lnSpc>
              <a:spcBef>
                <a:spcPts val="0"/>
              </a:spcBef>
              <a:buFont typeface="Symbol"/>
              <a:buChar char=""/>
            </a:pPr>
            <a:r>
              <a:rPr lang="es-CL" sz="2100" dirty="0" smtClean="0"/>
              <a:t>Anhídrido </a:t>
            </a:r>
            <a:r>
              <a:rPr lang="es-CL" sz="2100" dirty="0"/>
              <a:t>carbónico</a:t>
            </a:r>
          </a:p>
          <a:p>
            <a:pPr lvl="0" indent="-342900" hangingPunct="0">
              <a:lnSpc>
                <a:spcPct val="115000"/>
              </a:lnSpc>
              <a:spcBef>
                <a:spcPts val="0"/>
              </a:spcBef>
              <a:buFont typeface="Symbol"/>
              <a:buChar char=""/>
            </a:pPr>
            <a:r>
              <a:rPr lang="es-CL" sz="2100" dirty="0" smtClean="0"/>
              <a:t>Oxígeno</a:t>
            </a:r>
            <a:endParaRPr lang="es-CL" sz="2100" dirty="0"/>
          </a:p>
          <a:p>
            <a:pPr lvl="0" indent="-342900" hangingPunct="0">
              <a:lnSpc>
                <a:spcPct val="115000"/>
              </a:lnSpc>
              <a:spcBef>
                <a:spcPts val="0"/>
              </a:spcBef>
              <a:buFont typeface="Symbol"/>
              <a:buChar char=""/>
            </a:pPr>
            <a:r>
              <a:rPr lang="es-CL" sz="2100" dirty="0" smtClean="0"/>
              <a:t>Glucosa</a:t>
            </a:r>
          </a:p>
          <a:p>
            <a:pPr lvl="0" indent="-342900" hangingPunct="0">
              <a:lnSpc>
                <a:spcPct val="115000"/>
              </a:lnSpc>
              <a:spcBef>
                <a:spcPts val="0"/>
              </a:spcBef>
              <a:buFont typeface="Symbol"/>
              <a:buChar char=""/>
            </a:pPr>
            <a:r>
              <a:rPr lang="es-CL" sz="2100" dirty="0" smtClean="0"/>
              <a:t>Energía </a:t>
            </a:r>
            <a:r>
              <a:rPr lang="es-CL" sz="2100" dirty="0"/>
              <a:t>luminosa </a:t>
            </a:r>
          </a:p>
          <a:p>
            <a:pPr lvl="0" indent="-342900" hangingPunct="0">
              <a:lnSpc>
                <a:spcPct val="115000"/>
              </a:lnSpc>
              <a:spcBef>
                <a:spcPts val="0"/>
              </a:spcBef>
              <a:buFont typeface="Symbol"/>
              <a:buChar char=""/>
            </a:pPr>
            <a:r>
              <a:rPr lang="es-CL" sz="2100" dirty="0" smtClean="0"/>
              <a:t>Almidón</a:t>
            </a:r>
            <a:endParaRPr lang="es-CL" sz="2100" dirty="0"/>
          </a:p>
          <a:p>
            <a:pPr lvl="0" indent="-342900" hangingPunct="0">
              <a:lnSpc>
                <a:spcPct val="115000"/>
              </a:lnSpc>
              <a:spcBef>
                <a:spcPts val="0"/>
              </a:spcBef>
              <a:buFont typeface="Symbol"/>
              <a:buChar char=""/>
            </a:pPr>
            <a:r>
              <a:rPr lang="es-CL" sz="2100" dirty="0" smtClean="0"/>
              <a:t>Lugol</a:t>
            </a:r>
            <a:endParaRPr lang="es-CL" sz="2100" dirty="0"/>
          </a:p>
          <a:p>
            <a:pPr lvl="0" indent="-342900" hangingPunct="0">
              <a:lnSpc>
                <a:spcPct val="115000"/>
              </a:lnSpc>
              <a:spcBef>
                <a:spcPts val="0"/>
              </a:spcBef>
              <a:buFont typeface="Symbol"/>
              <a:buChar char=""/>
            </a:pPr>
            <a:r>
              <a:rPr lang="es-CL" sz="2100" dirty="0" smtClean="0"/>
              <a:t>Respiración</a:t>
            </a:r>
            <a:endParaRPr lang="es-CL" sz="2100" dirty="0"/>
          </a:p>
          <a:p>
            <a:pPr lvl="0" indent="-342900" hangingPunct="0">
              <a:lnSpc>
                <a:spcPct val="115000"/>
              </a:lnSpc>
              <a:spcBef>
                <a:spcPts val="0"/>
              </a:spcBef>
              <a:buFont typeface="Symbol"/>
              <a:buChar char=""/>
            </a:pPr>
            <a:r>
              <a:rPr lang="es-CL" sz="2100" dirty="0" smtClean="0"/>
              <a:t>Clorofila</a:t>
            </a:r>
            <a:endParaRPr lang="es-CL" sz="2100" dirty="0"/>
          </a:p>
          <a:p>
            <a:pPr lvl="0" indent="-342900" hangingPunct="0">
              <a:lnSpc>
                <a:spcPct val="115000"/>
              </a:lnSpc>
              <a:buFont typeface="Symbol"/>
              <a:buChar char=""/>
            </a:pPr>
            <a:endParaRPr lang="es-CL" sz="2100" dirty="0"/>
          </a:p>
          <a:p>
            <a:pPr lvl="0" indent="-342900" hangingPunct="0">
              <a:lnSpc>
                <a:spcPct val="115000"/>
              </a:lnSpc>
              <a:buFont typeface="Symbol"/>
              <a:buChar char=""/>
            </a:pPr>
            <a:endParaRPr lang="es-CL" sz="1600" dirty="0"/>
          </a:p>
          <a:p>
            <a:pPr marL="68580" indent="0">
              <a:buNone/>
            </a:pPr>
            <a:endParaRPr lang="es-CL" sz="1200" dirty="0"/>
          </a:p>
          <a:p>
            <a:pPr marL="68580" indent="0">
              <a:buNone/>
            </a:pPr>
            <a:endParaRPr lang="es-CL" sz="1200" dirty="0"/>
          </a:p>
        </p:txBody>
      </p:sp>
    </p:spTree>
    <p:extLst>
      <p:ext uri="{BB962C8B-B14F-4D97-AF65-F5344CB8AC3E}">
        <p14:creationId xmlns:p14="http://schemas.microsoft.com/office/powerpoint/2010/main" val="1234794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836712"/>
            <a:ext cx="7560956" cy="5256584"/>
          </a:xfrm>
        </p:spPr>
        <p:txBody>
          <a:bodyPr>
            <a:normAutofit fontScale="85000" lnSpcReduction="20000"/>
          </a:bodyPr>
          <a:lstStyle/>
          <a:p>
            <a:pPr marL="68580" indent="0">
              <a:buNone/>
            </a:pPr>
            <a:r>
              <a:rPr lang="es-CL" dirty="0" smtClean="0">
                <a:solidFill>
                  <a:srgbClr val="FF0000"/>
                </a:solidFill>
              </a:rPr>
              <a:t>2.-  </a:t>
            </a:r>
            <a:r>
              <a:rPr lang="es-CL" dirty="0" smtClean="0">
                <a:solidFill>
                  <a:schemeClr val="tx1"/>
                </a:solidFill>
              </a:rPr>
              <a:t>Escribe y explica en tu cuaderno </a:t>
            </a:r>
            <a:r>
              <a:rPr lang="es-CL" dirty="0" smtClean="0"/>
              <a:t>por </a:t>
            </a:r>
            <a:r>
              <a:rPr lang="es-CL" dirty="0"/>
              <a:t>qué son verdaderas las siguientes afirmaciones</a:t>
            </a:r>
            <a:r>
              <a:rPr lang="es-CL" dirty="0" smtClean="0"/>
              <a:t>:</a:t>
            </a:r>
          </a:p>
          <a:p>
            <a:pPr marL="68580" indent="0">
              <a:buNone/>
            </a:pPr>
            <a:endParaRPr lang="es-CL" dirty="0"/>
          </a:p>
          <a:p>
            <a:pPr marL="68580" indent="0" hangingPunct="0">
              <a:buNone/>
            </a:pPr>
            <a:r>
              <a:rPr lang="es-CL" dirty="0"/>
              <a:t>a) Las plantas verdes son capaces de elaborar su propio </a:t>
            </a:r>
            <a:r>
              <a:rPr lang="es-CL" dirty="0" smtClean="0"/>
              <a:t>alimento.</a:t>
            </a:r>
            <a:endParaRPr lang="es-CL" dirty="0"/>
          </a:p>
          <a:p>
            <a:pPr marL="68580" indent="0" hangingPunct="0">
              <a:buNone/>
            </a:pPr>
            <a:r>
              <a:rPr lang="es-CL" dirty="0"/>
              <a:t> </a:t>
            </a:r>
            <a:r>
              <a:rPr lang="es-CL" dirty="0" smtClean="0"/>
              <a:t>R:</a:t>
            </a:r>
            <a:endParaRPr lang="es-CL" dirty="0"/>
          </a:p>
          <a:p>
            <a:pPr marL="68580" indent="0" hangingPunct="0">
              <a:buNone/>
            </a:pPr>
            <a:r>
              <a:rPr lang="es-CL" dirty="0"/>
              <a:t> </a:t>
            </a:r>
          </a:p>
          <a:p>
            <a:pPr marL="68580" indent="0" hangingPunct="0">
              <a:buNone/>
            </a:pPr>
            <a:r>
              <a:rPr lang="es-CL" dirty="0"/>
              <a:t>b) Las plantas verdes purifican el </a:t>
            </a:r>
            <a:r>
              <a:rPr lang="es-CL" dirty="0" smtClean="0"/>
              <a:t>aire.</a:t>
            </a:r>
            <a:endParaRPr lang="es-CL" dirty="0"/>
          </a:p>
          <a:p>
            <a:pPr marL="68580" indent="0" hangingPunct="0">
              <a:buNone/>
            </a:pPr>
            <a:r>
              <a:rPr lang="es-CL" dirty="0"/>
              <a:t> </a:t>
            </a:r>
            <a:r>
              <a:rPr lang="es-CL" dirty="0" smtClean="0"/>
              <a:t>R:</a:t>
            </a:r>
          </a:p>
          <a:p>
            <a:pPr marL="68580" indent="0" hangingPunct="0">
              <a:buNone/>
            </a:pPr>
            <a:endParaRPr lang="es-CL" dirty="0"/>
          </a:p>
          <a:p>
            <a:pPr marL="68580" indent="0" hangingPunct="0">
              <a:buNone/>
            </a:pPr>
            <a:r>
              <a:rPr lang="es-CL" dirty="0" smtClean="0"/>
              <a:t>c</a:t>
            </a:r>
            <a:r>
              <a:rPr lang="es-CL" dirty="0"/>
              <a:t>) La fotosíntesis no puede iniciarse de </a:t>
            </a:r>
            <a:r>
              <a:rPr lang="es-CL" dirty="0" smtClean="0"/>
              <a:t>noche.</a:t>
            </a:r>
            <a:endParaRPr lang="es-CL" dirty="0"/>
          </a:p>
          <a:p>
            <a:pPr marL="68580" indent="0" hangingPunct="0">
              <a:buNone/>
            </a:pPr>
            <a:r>
              <a:rPr lang="es-CL" dirty="0"/>
              <a:t> </a:t>
            </a:r>
            <a:r>
              <a:rPr lang="es-CL" dirty="0" smtClean="0"/>
              <a:t>R:</a:t>
            </a:r>
            <a:endParaRPr lang="es-CL" dirty="0"/>
          </a:p>
          <a:p>
            <a:pPr marL="68580" indent="0" hangingPunct="0">
              <a:buNone/>
            </a:pPr>
            <a:r>
              <a:rPr lang="es-CL" dirty="0"/>
              <a:t> </a:t>
            </a:r>
          </a:p>
          <a:p>
            <a:pPr marL="68580" indent="0" hangingPunct="0">
              <a:buNone/>
            </a:pPr>
            <a:r>
              <a:rPr lang="es-CL" dirty="0"/>
              <a:t>d) Ocurre fotosíntesis en los </a:t>
            </a:r>
            <a:r>
              <a:rPr lang="es-CL" dirty="0" smtClean="0"/>
              <a:t>mares.</a:t>
            </a:r>
          </a:p>
          <a:p>
            <a:pPr marL="68580" indent="0" hangingPunct="0">
              <a:buNone/>
            </a:pPr>
            <a:r>
              <a:rPr lang="es-CL" dirty="0" smtClean="0"/>
              <a:t>R:</a:t>
            </a:r>
            <a:endParaRPr lang="es-CL" dirty="0"/>
          </a:p>
          <a:p>
            <a:pPr marL="68580" indent="0" hangingPunct="0">
              <a:buNone/>
            </a:pPr>
            <a:r>
              <a:rPr lang="es-CL" dirty="0"/>
              <a:t> </a:t>
            </a:r>
          </a:p>
          <a:p>
            <a:pPr marL="68580" indent="0">
              <a:buNone/>
            </a:pPr>
            <a:endParaRPr lang="es-CL" dirty="0"/>
          </a:p>
        </p:txBody>
      </p:sp>
    </p:spTree>
    <p:extLst>
      <p:ext uri="{BB962C8B-B14F-4D97-AF65-F5344CB8AC3E}">
        <p14:creationId xmlns:p14="http://schemas.microsoft.com/office/powerpoint/2010/main" val="342472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6732" y="692696"/>
            <a:ext cx="7632848" cy="720079"/>
          </a:xfrm>
        </p:spPr>
        <p:txBody>
          <a:bodyPr>
            <a:normAutofit/>
          </a:bodyPr>
          <a:lstStyle/>
          <a:p>
            <a:pPr marL="68580" indent="0">
              <a:buNone/>
            </a:pPr>
            <a:r>
              <a:rPr lang="es-CL" sz="2000" dirty="0" smtClean="0">
                <a:solidFill>
                  <a:srgbClr val="FF0000"/>
                </a:solidFill>
              </a:rPr>
              <a:t>3.- </a:t>
            </a:r>
            <a:r>
              <a:rPr lang="es-CL" sz="2000" dirty="0" smtClean="0"/>
              <a:t>Relaciona todas las definiciones de la columna A con los conceptos de la columna B</a:t>
            </a:r>
            <a:endParaRPr lang="es-CL"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8" t="22952" r="24313" b="8449"/>
          <a:stretch/>
        </p:blipFill>
        <p:spPr bwMode="auto">
          <a:xfrm>
            <a:off x="1115616" y="1412776"/>
            <a:ext cx="7093527" cy="50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57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 Emoticonos, Sonriente feliz, Emojis para whatsap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6552" y="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6. CONCLUSIÓN - Las claves para una vida san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01008"/>
            <a:ext cx="3488351" cy="249783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a fotosíntesis: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5242" y="1268760"/>
            <a:ext cx="2376264" cy="163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86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114</TotalTime>
  <Words>258</Words>
  <Application>Microsoft Office PowerPoint</Application>
  <PresentationFormat>Presentación en pantalla (4:3)</PresentationFormat>
  <Paragraphs>44</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Austin</vt:lpstr>
      <vt:lpstr>Ciencias Naturales 6° básico</vt:lpstr>
      <vt:lpstr>Indicaciones Generales:</vt:lpstr>
      <vt:lpstr>Para recordar:</vt:lpstr>
      <vt:lpstr>ACTIVIDAD</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Marjorie Lizana Vergara</dc:creator>
  <cp:lastModifiedBy>Usuario de Windows</cp:lastModifiedBy>
  <cp:revision>11</cp:revision>
  <dcterms:created xsi:type="dcterms:W3CDTF">2020-06-26T07:16:57Z</dcterms:created>
  <dcterms:modified xsi:type="dcterms:W3CDTF">2020-06-26T19:22:43Z</dcterms:modified>
</cp:coreProperties>
</file>