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82" r:id="rId3"/>
    <p:sldId id="257" r:id="rId4"/>
    <p:sldId id="270" r:id="rId5"/>
    <p:sldId id="271" r:id="rId6"/>
    <p:sldId id="283" r:id="rId7"/>
    <p:sldId id="258" r:id="rId8"/>
    <p:sldId id="285" r:id="rId9"/>
    <p:sldId id="259" r:id="rId10"/>
    <p:sldId id="260" r:id="rId11"/>
    <p:sldId id="273" r:id="rId12"/>
    <p:sldId id="274" r:id="rId13"/>
    <p:sldId id="275" r:id="rId14"/>
    <p:sldId id="284" r:id="rId15"/>
    <p:sldId id="276" r:id="rId16"/>
    <p:sldId id="278" r:id="rId17"/>
    <p:sldId id="279" r:id="rId18"/>
    <p:sldId id="267" r:id="rId19"/>
    <p:sldId id="268" r:id="rId20"/>
    <p:sldId id="265" r:id="rId21"/>
    <p:sldId id="262"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p:scale>
          <a:sx n="71" d="100"/>
          <a:sy n="71" d="100"/>
        </p:scale>
        <p:origin x="-1356" y="-3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61039-C236-4AC2-B92D-F887EE5E0083}" type="datetimeFigureOut">
              <a:rPr lang="es-CL" smtClean="0"/>
              <a:t>31-05-2020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F261B-FEC9-4698-AEEA-38D9D34CBE70}" type="slidenum">
              <a:rPr lang="es-CL" smtClean="0"/>
              <a:t>‹Nº›</a:t>
            </a:fld>
            <a:endParaRPr lang="es-CL"/>
          </a:p>
        </p:txBody>
      </p:sp>
    </p:spTree>
    <p:extLst>
      <p:ext uri="{BB962C8B-B14F-4D97-AF65-F5344CB8AC3E}">
        <p14:creationId xmlns:p14="http://schemas.microsoft.com/office/powerpoint/2010/main" val="340131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45F261B-FEC9-4698-AEEA-38D9D34CBE70}" type="slidenum">
              <a:rPr lang="es-CL" smtClean="0"/>
              <a:t>19</a:t>
            </a:fld>
            <a:endParaRPr lang="es-CL"/>
          </a:p>
        </p:txBody>
      </p:sp>
    </p:spTree>
    <p:extLst>
      <p:ext uri="{BB962C8B-B14F-4D97-AF65-F5344CB8AC3E}">
        <p14:creationId xmlns:p14="http://schemas.microsoft.com/office/powerpoint/2010/main" val="42591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FC6BB25-F5BA-4B21-BDE3-D4E4AFB51351}" type="datetimeFigureOut">
              <a:rPr lang="es-CL" smtClean="0"/>
              <a:t>31-05-2020</a:t>
            </a:fld>
            <a:endParaRPr lang="es-C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C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E739E0E-47E8-41A8-B604-9B44880FCDBA}" type="slidenum">
              <a:rPr lang="es-CL" smtClean="0"/>
              <a:t>‹Nº›</a:t>
            </a:fld>
            <a:endParaRPr lang="es-C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FC6BB25-F5BA-4B21-BDE3-D4E4AFB51351}" type="datetimeFigureOut">
              <a:rPr lang="es-CL" smtClean="0"/>
              <a:t>31-05-2020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E739E0E-47E8-41A8-B604-9B44880FCDBA}"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FC6BB25-F5BA-4B21-BDE3-D4E4AFB51351}" type="datetimeFigureOut">
              <a:rPr lang="es-CL" smtClean="0"/>
              <a:t>31-05-2020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E739E0E-47E8-41A8-B604-9B44880FCDBA}"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FC6BB25-F5BA-4B21-BDE3-D4E4AFB51351}" type="datetimeFigureOut">
              <a:rPr lang="es-CL" smtClean="0"/>
              <a:t>31-05-2020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E739E0E-47E8-41A8-B604-9B44880FCDBA}"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FC6BB25-F5BA-4B21-BDE3-D4E4AFB51351}" type="datetimeFigureOut">
              <a:rPr lang="es-CL" smtClean="0"/>
              <a:t>31-05-2020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E739E0E-47E8-41A8-B604-9B44880FCDBA}"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FC6BB25-F5BA-4B21-BDE3-D4E4AFB51351}" type="datetimeFigureOut">
              <a:rPr lang="es-CL" smtClean="0"/>
              <a:t>31-05-2020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E739E0E-47E8-41A8-B604-9B44880FCDBA}" type="slidenum">
              <a:rPr lang="es-CL" smtClean="0"/>
              <a:t>‹Nº›</a:t>
            </a:fld>
            <a:endParaRPr lang="es-CL"/>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FC6BB25-F5BA-4B21-BDE3-D4E4AFB51351}" type="datetimeFigureOut">
              <a:rPr lang="es-CL" smtClean="0"/>
              <a:t>31-05-2020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E739E0E-47E8-41A8-B604-9B44880FCDBA}"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FC6BB25-F5BA-4B21-BDE3-D4E4AFB51351}" type="datetimeFigureOut">
              <a:rPr lang="es-CL" smtClean="0"/>
              <a:t>31-05-2020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E739E0E-47E8-41A8-B604-9B44880FCDBA}"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BB25-F5BA-4B21-BDE3-D4E4AFB51351}" type="datetimeFigureOut">
              <a:rPr lang="es-CL" smtClean="0"/>
              <a:t>31-05-2020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8E739E0E-47E8-41A8-B604-9B44880FCDBA}"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6BB25-F5BA-4B21-BDE3-D4E4AFB51351}" type="datetimeFigureOut">
              <a:rPr lang="es-CL" smtClean="0"/>
              <a:t>31-05-2020</a:t>
            </a:fld>
            <a:endParaRPr lang="es-CL"/>
          </a:p>
        </p:txBody>
      </p:sp>
      <p:sp>
        <p:nvSpPr>
          <p:cNvPr id="7" name="Slide Number Placeholder 6"/>
          <p:cNvSpPr>
            <a:spLocks noGrp="1"/>
          </p:cNvSpPr>
          <p:nvPr>
            <p:ph type="sldNum" sz="quarter" idx="12"/>
          </p:nvPr>
        </p:nvSpPr>
        <p:spPr/>
        <p:txBody>
          <a:bodyPr/>
          <a:lstStyle/>
          <a:p>
            <a:fld id="{8E739E0E-47E8-41A8-B604-9B44880FCDBA}" type="slidenum">
              <a:rPr lang="es-CL" smtClean="0"/>
              <a:t>‹Nº›</a:t>
            </a:fld>
            <a:endParaRPr lang="es-C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C6BB25-F5BA-4B21-BDE3-D4E4AFB51351}" type="datetimeFigureOut">
              <a:rPr lang="es-CL" smtClean="0"/>
              <a:t>31-05-2020</a:t>
            </a:fld>
            <a:endParaRPr lang="es-C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L"/>
          </a:p>
        </p:txBody>
      </p:sp>
      <p:sp>
        <p:nvSpPr>
          <p:cNvPr id="7" name="Slide Number Placeholder 6"/>
          <p:cNvSpPr>
            <a:spLocks noGrp="1"/>
          </p:cNvSpPr>
          <p:nvPr>
            <p:ph type="sldNum" sz="quarter" idx="12"/>
          </p:nvPr>
        </p:nvSpPr>
        <p:spPr/>
        <p:txBody>
          <a:bodyPr/>
          <a:lstStyle/>
          <a:p>
            <a:fld id="{8E739E0E-47E8-41A8-B604-9B44880FCDBA}"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FC6BB25-F5BA-4B21-BDE3-D4E4AFB51351}" type="datetimeFigureOut">
              <a:rPr lang="es-CL" smtClean="0"/>
              <a:t>31-05-2020</a:t>
            </a:fld>
            <a:endParaRPr lang="es-C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C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E739E0E-47E8-41A8-B604-9B44880FCDBA}"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11960" y="2748992"/>
            <a:ext cx="4320480" cy="1656184"/>
          </a:xfrm>
        </p:spPr>
        <p:txBody>
          <a:bodyPr>
            <a:noAutofit/>
          </a:bodyPr>
          <a:lstStyle/>
          <a:p>
            <a:pPr algn="ctr"/>
            <a:r>
              <a:rPr lang="es-CL" dirty="0" smtClean="0"/>
              <a:t>Ciencias Naturales</a:t>
            </a:r>
            <a:br>
              <a:rPr lang="es-CL" dirty="0" smtClean="0"/>
            </a:br>
            <a:r>
              <a:rPr lang="es-CL" dirty="0" smtClean="0"/>
              <a:t>6° básico</a:t>
            </a:r>
            <a:endParaRPr lang="es-CL" dirty="0"/>
          </a:p>
        </p:txBody>
      </p:sp>
      <p:sp>
        <p:nvSpPr>
          <p:cNvPr id="3" name="2 Subtítulo"/>
          <p:cNvSpPr>
            <a:spLocks noGrp="1"/>
          </p:cNvSpPr>
          <p:nvPr>
            <p:ph type="subTitle" idx="1"/>
          </p:nvPr>
        </p:nvSpPr>
        <p:spPr>
          <a:xfrm>
            <a:off x="395536" y="6193896"/>
            <a:ext cx="5775424" cy="664104"/>
          </a:xfrm>
        </p:spPr>
        <p:txBody>
          <a:bodyPr>
            <a:normAutofit lnSpcReduction="10000"/>
          </a:bodyPr>
          <a:lstStyle/>
          <a:p>
            <a:r>
              <a:rPr lang="es-CL" b="1" dirty="0"/>
              <a:t>Profesora: Marjorie Lizana Vergara.</a:t>
            </a:r>
          </a:p>
          <a:p>
            <a:r>
              <a:rPr lang="es-CL" b="1" dirty="0"/>
              <a:t>Mail: profesora.marjorielizana@gmail.com</a:t>
            </a:r>
          </a:p>
          <a:p>
            <a:endParaRPr lang="es-CL" dirty="0"/>
          </a:p>
        </p:txBody>
      </p:sp>
      <p:sp>
        <p:nvSpPr>
          <p:cNvPr id="4" name="3 CuadroTexto"/>
          <p:cNvSpPr txBox="1"/>
          <p:nvPr/>
        </p:nvSpPr>
        <p:spPr>
          <a:xfrm>
            <a:off x="395536" y="1268760"/>
            <a:ext cx="3672408" cy="2308324"/>
          </a:xfrm>
          <a:prstGeom prst="rect">
            <a:avLst/>
          </a:prstGeom>
          <a:noFill/>
        </p:spPr>
        <p:txBody>
          <a:bodyPr wrap="square" rtlCol="0">
            <a:spAutoFit/>
          </a:bodyPr>
          <a:lstStyle/>
          <a:p>
            <a:r>
              <a:rPr lang="es-CL" dirty="0"/>
              <a:t>OA </a:t>
            </a:r>
            <a:r>
              <a:rPr lang="es-CL" dirty="0" smtClean="0"/>
              <a:t>: </a:t>
            </a:r>
            <a:r>
              <a:rPr lang="es-CL" dirty="0"/>
              <a:t>Describir las características de las capas de la Tierra (atmósfera, litósfera e hidrósfera) que posibilitan el desarrollo de la vida y proveen recursos para el ser humano, y proponer medidas de protección de dichas </a:t>
            </a:r>
            <a:r>
              <a:rPr lang="es-CL" dirty="0" smtClean="0"/>
              <a:t>capas.</a:t>
            </a:r>
            <a:endParaRPr lang="es-CL" dirty="0"/>
          </a:p>
        </p:txBody>
      </p:sp>
      <p:pic>
        <p:nvPicPr>
          <p:cNvPr id="6" name="5 Imagen" descr="insign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936104" cy="792088"/>
          </a:xfrm>
          <a:prstGeom prst="rect">
            <a:avLst/>
          </a:prstGeom>
          <a:noFill/>
          <a:ln>
            <a:noFill/>
          </a:ln>
        </p:spPr>
      </p:pic>
    </p:spTree>
    <p:extLst>
      <p:ext uri="{BB962C8B-B14F-4D97-AF65-F5344CB8AC3E}">
        <p14:creationId xmlns:p14="http://schemas.microsoft.com/office/powerpoint/2010/main" val="120117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efinición: movimiento del agua de la&#10;hidrósfera, o sea, cambios de estado&#10;Agua de MARES. OCEANOS, RÍOS Y SUELOS….&#10;se EVAP..."/>
          <p:cNvPicPr>
            <a:picLocks noChangeAspect="1" noChangeArrowheads="1"/>
          </p:cNvPicPr>
          <p:nvPr/>
        </p:nvPicPr>
        <p:blipFill rotWithShape="1">
          <a:blip r:embed="rId2">
            <a:extLst>
              <a:ext uri="{28A0092B-C50C-407E-A947-70E740481C1C}">
                <a14:useLocalDpi xmlns:a14="http://schemas.microsoft.com/office/drawing/2010/main" val="0"/>
              </a:ext>
            </a:extLst>
          </a:blip>
          <a:srcRect l="5399" t="2793" r="4318" b="17040"/>
          <a:stretch/>
        </p:blipFill>
        <p:spPr bwMode="auto">
          <a:xfrm>
            <a:off x="1115616" y="1052736"/>
            <a:ext cx="6984776" cy="465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81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4744" y="764704"/>
            <a:ext cx="5616624" cy="1008112"/>
          </a:xfrm>
        </p:spPr>
        <p:txBody>
          <a:bodyPr>
            <a:normAutofit fontScale="90000"/>
          </a:bodyPr>
          <a:lstStyle/>
          <a:p>
            <a:pPr algn="ctr"/>
            <a:r>
              <a:rPr lang="es-CL" dirty="0" smtClean="0"/>
              <a:t>Importancia del agua </a:t>
            </a:r>
            <a:br>
              <a:rPr lang="es-CL" dirty="0" smtClean="0"/>
            </a:br>
            <a:r>
              <a:rPr lang="es-CL" dirty="0" smtClean="0"/>
              <a:t>para la vida</a:t>
            </a:r>
            <a:endParaRPr lang="es-CL" dirty="0"/>
          </a:p>
        </p:txBody>
      </p:sp>
      <p:sp>
        <p:nvSpPr>
          <p:cNvPr id="3" name="2 Marcador de contenido"/>
          <p:cNvSpPr>
            <a:spLocks noGrp="1"/>
          </p:cNvSpPr>
          <p:nvPr>
            <p:ph idx="1"/>
          </p:nvPr>
        </p:nvSpPr>
        <p:spPr>
          <a:xfrm>
            <a:off x="1043608" y="5013176"/>
            <a:ext cx="7016193" cy="960017"/>
          </a:xfrm>
          <a:solidFill>
            <a:schemeClr val="accent3">
              <a:lumMod val="60000"/>
              <a:lumOff val="40000"/>
            </a:schemeClr>
          </a:solidFill>
        </p:spPr>
        <p:txBody>
          <a:bodyPr/>
          <a:lstStyle/>
          <a:p>
            <a:pPr marL="68580" indent="0" algn="ctr">
              <a:buNone/>
            </a:pPr>
            <a:r>
              <a:rPr lang="es-CL" dirty="0" smtClean="0">
                <a:solidFill>
                  <a:schemeClr val="tx1"/>
                </a:solidFill>
              </a:rPr>
              <a:t>Razones por las cuales el agua permite el desarrollo de la vida.</a:t>
            </a:r>
            <a:endParaRPr lang="es-CL" dirty="0">
              <a:solidFill>
                <a:schemeClr val="tx1"/>
              </a:solidFill>
            </a:endParaRPr>
          </a:p>
        </p:txBody>
      </p:sp>
      <p:pic>
        <p:nvPicPr>
          <p:cNvPr id="5" name="Picture 2" descr="Definición: movimiento del agua de la&#10;hidrósfera, o sea, cambios de estado&#10;Cantidad agua INFILTRADA&#10;Tiempo , Tipo de suelo..."/>
          <p:cNvPicPr>
            <a:picLocks noChangeAspect="1" noChangeArrowheads="1"/>
          </p:cNvPicPr>
          <p:nvPr/>
        </p:nvPicPr>
        <p:blipFill rotWithShape="1">
          <a:blip r:embed="rId2">
            <a:extLst>
              <a:ext uri="{28A0092B-C50C-407E-A947-70E740481C1C}">
                <a14:useLocalDpi xmlns:a14="http://schemas.microsoft.com/office/drawing/2010/main" val="0"/>
              </a:ext>
            </a:extLst>
          </a:blip>
          <a:srcRect l="5250" t="19542" r="6617" b="34684"/>
          <a:stretch/>
        </p:blipFill>
        <p:spPr bwMode="auto">
          <a:xfrm>
            <a:off x="899591" y="1844407"/>
            <a:ext cx="757127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48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24744" cy="1143000"/>
          </a:xfrm>
        </p:spPr>
        <p:txBody>
          <a:bodyPr>
            <a:normAutofit/>
          </a:bodyPr>
          <a:lstStyle/>
          <a:p>
            <a:r>
              <a:rPr lang="es-CL" sz="3200" dirty="0" smtClean="0"/>
              <a:t>¿Qué factores contribuyen a la contaminación del agua?</a:t>
            </a:r>
            <a:endParaRPr lang="es-CL" sz="3200" dirty="0"/>
          </a:p>
        </p:txBody>
      </p:sp>
      <p:pic>
        <p:nvPicPr>
          <p:cNvPr id="5" name="Picture 2" descr="1) Agua dulce ( beber y aseo)&#10;2) Agua uso agrícola, industrial&#10;3) Fuente de sales minerales&#10;4) Recursos pesqueros&#10;5) Agric..."/>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47" t="19844" r="4518" b="13419"/>
          <a:stretch/>
        </p:blipFill>
        <p:spPr bwMode="auto">
          <a:xfrm>
            <a:off x="1246909" y="1988840"/>
            <a:ext cx="701040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711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ección 4&#10;Desarrollo de la VIDA&#10;Obtención de RECURSOS&#10; "/>
          <p:cNvPicPr>
            <a:picLocks noChangeAspect="1" noChangeArrowheads="1"/>
          </p:cNvPicPr>
          <p:nvPr/>
        </p:nvPicPr>
        <p:blipFill rotWithShape="1">
          <a:blip r:embed="rId2">
            <a:extLst>
              <a:ext uri="{28A0092B-C50C-407E-A947-70E740481C1C}">
                <a14:useLocalDpi xmlns:a14="http://schemas.microsoft.com/office/drawing/2010/main" val="0"/>
              </a:ext>
            </a:extLst>
          </a:blip>
          <a:srcRect l="5152" r="2544" b="22318"/>
          <a:stretch/>
        </p:blipFill>
        <p:spPr bwMode="auto">
          <a:xfrm>
            <a:off x="971600" y="1196752"/>
            <a:ext cx="7204711" cy="455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899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¿Qué recursos nos provee la Hidrósfera?</a:t>
            </a:r>
            <a:endParaRPr lang="es-CL" dirty="0"/>
          </a:p>
        </p:txBody>
      </p:sp>
      <p:pic>
        <p:nvPicPr>
          <p:cNvPr id="14338" name="Picture 2" descr="MANTO&#10;Astenósfera&#10;Mesósfera&#10;NÚCLEO&#10;Núcleo&#10;Externo&#10;Núcleo&#10;Interno&#10;Hierro y&#10;Níquel&#10;líquido&#10;Hierro&#10;Sólido&#10;3700°C&#10; "/>
          <p:cNvPicPr>
            <a:picLocks noChangeAspect="1" noChangeArrowheads="1"/>
          </p:cNvPicPr>
          <p:nvPr/>
        </p:nvPicPr>
        <p:blipFill rotWithShape="1">
          <a:blip r:embed="rId2">
            <a:extLst>
              <a:ext uri="{28A0092B-C50C-407E-A947-70E740481C1C}">
                <a14:useLocalDpi xmlns:a14="http://schemas.microsoft.com/office/drawing/2010/main" val="0"/>
              </a:ext>
            </a:extLst>
          </a:blip>
          <a:srcRect l="6347" t="20639" r="31893" b="42568"/>
          <a:stretch/>
        </p:blipFill>
        <p:spPr bwMode="auto">
          <a:xfrm>
            <a:off x="1547664" y="2636912"/>
            <a:ext cx="6048672" cy="270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458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87824" y="836712"/>
            <a:ext cx="2520398" cy="673144"/>
          </a:xfrm>
        </p:spPr>
        <p:txBody>
          <a:bodyPr>
            <a:normAutofit fontScale="90000"/>
          </a:bodyPr>
          <a:lstStyle/>
          <a:p>
            <a:pPr algn="ctr"/>
            <a:r>
              <a:rPr lang="es-CL" b="1" dirty="0" smtClean="0"/>
              <a:t>Litosfera</a:t>
            </a:r>
            <a:endParaRPr lang="es-CL" b="1" dirty="0"/>
          </a:p>
        </p:txBody>
      </p:sp>
      <p:pic>
        <p:nvPicPr>
          <p:cNvPr id="5" name="Picture 2" descr="Lección 5&#10;Características&#10;Consecuencia de no cuidarlo&#10; "/>
          <p:cNvPicPr>
            <a:picLocks noChangeAspect="1" noChangeArrowheads="1"/>
          </p:cNvPicPr>
          <p:nvPr/>
        </p:nvPicPr>
        <p:blipFill rotWithShape="1">
          <a:blip r:embed="rId2">
            <a:extLst>
              <a:ext uri="{28A0092B-C50C-407E-A947-70E740481C1C}">
                <a14:useLocalDpi xmlns:a14="http://schemas.microsoft.com/office/drawing/2010/main" val="0"/>
              </a:ext>
            </a:extLst>
          </a:blip>
          <a:srcRect l="14632" t="32946" r="17545" b="23081"/>
          <a:stretch/>
        </p:blipFill>
        <p:spPr bwMode="auto">
          <a:xfrm>
            <a:off x="616727" y="2636912"/>
            <a:ext cx="4417494" cy="2150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p:nvPr/>
        </p:nvPicPr>
        <p:blipFill rotWithShape="1">
          <a:blip r:embed="rId3">
            <a:extLst>
              <a:ext uri="{28A0092B-C50C-407E-A947-70E740481C1C}">
                <a14:useLocalDpi xmlns:a14="http://schemas.microsoft.com/office/drawing/2010/main" val="0"/>
              </a:ext>
            </a:extLst>
          </a:blip>
          <a:srcRect l="2130" t="1025" r="2984" b="8812"/>
          <a:stretch/>
        </p:blipFill>
        <p:spPr bwMode="auto">
          <a:xfrm>
            <a:off x="5220072" y="1844824"/>
            <a:ext cx="3187419" cy="41764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9761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¿Qué recursos nos provee la litosfera?</a:t>
            </a:r>
            <a:endParaRPr lang="es-CL" dirty="0"/>
          </a:p>
        </p:txBody>
      </p:sp>
      <p:sp>
        <p:nvSpPr>
          <p:cNvPr id="3" name="2 Marcador de contenido"/>
          <p:cNvSpPr>
            <a:spLocks noGrp="1"/>
          </p:cNvSpPr>
          <p:nvPr>
            <p:ph idx="1"/>
          </p:nvPr>
        </p:nvSpPr>
        <p:spPr/>
        <p:txBody>
          <a:bodyPr/>
          <a:lstStyle/>
          <a:p>
            <a:r>
              <a:rPr lang="es-CL" dirty="0" smtClean="0"/>
              <a:t>Producción agrícola y ganadera.</a:t>
            </a:r>
          </a:p>
          <a:p>
            <a:endParaRPr lang="es-CL" dirty="0" smtClean="0"/>
          </a:p>
          <a:p>
            <a:r>
              <a:rPr lang="es-CL" dirty="0" smtClean="0"/>
              <a:t>Extracción de recursos minerales ( sacar vegetación) Esto exige volver a plantar. </a:t>
            </a:r>
            <a:endParaRPr lang="es-CL" dirty="0"/>
          </a:p>
        </p:txBody>
      </p:sp>
      <p:pic>
        <p:nvPicPr>
          <p:cNvPr id="2050" name="Picture 2" descr="Agriculto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58829" y="4365104"/>
            <a:ext cx="1250609" cy="11357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069105"/>
            <a:ext cx="2304256" cy="230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382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67640" y="908720"/>
            <a:ext cx="7024744" cy="673144"/>
          </a:xfrm>
        </p:spPr>
        <p:txBody>
          <a:bodyPr>
            <a:normAutofit fontScale="90000"/>
          </a:bodyPr>
          <a:lstStyle/>
          <a:p>
            <a:r>
              <a:rPr lang="es-CL" dirty="0" smtClean="0"/>
              <a:t>Contaminación del suelo</a:t>
            </a:r>
            <a:endParaRPr lang="es-CL" dirty="0"/>
          </a:p>
        </p:txBody>
      </p:sp>
      <p:pic>
        <p:nvPicPr>
          <p:cNvPr id="5" name="Picture 2" descr="REFORESTAR&#10;TERRAZAS DE CULTIVO:&#10;REDUCE EROSIÓN&#10;DEJAR DESCANSAR&#10;SUELOS( MALEZAS)&#10;DEJAR PASTIZALES&#10;PARA PASTOREO&#10;ROTAR CULTI..."/>
          <p:cNvPicPr>
            <a:picLocks noChangeAspect="1" noChangeArrowheads="1"/>
          </p:cNvPicPr>
          <p:nvPr/>
        </p:nvPicPr>
        <p:blipFill rotWithShape="1">
          <a:blip r:embed="rId2">
            <a:extLst>
              <a:ext uri="{28A0092B-C50C-407E-A947-70E740481C1C}">
                <a14:useLocalDpi xmlns:a14="http://schemas.microsoft.com/office/drawing/2010/main" val="0"/>
              </a:ext>
            </a:extLst>
          </a:blip>
          <a:srcRect l="7222" t="22043" r="10132" b="10353"/>
          <a:stretch/>
        </p:blipFill>
        <p:spPr bwMode="auto">
          <a:xfrm>
            <a:off x="1259632" y="1772816"/>
            <a:ext cx="6566110"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186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024744" cy="1512168"/>
          </a:xfrm>
        </p:spPr>
        <p:txBody>
          <a:bodyPr>
            <a:normAutofit/>
          </a:bodyPr>
          <a:lstStyle/>
          <a:p>
            <a:r>
              <a:rPr lang="es-CL" sz="2700" b="1" dirty="0"/>
              <a:t>Consecuencias de la contaminación sobre la flora, la fauna y el propio ser humano</a:t>
            </a:r>
            <a:r>
              <a:rPr lang="es-CL" sz="2700" b="1" dirty="0" smtClean="0"/>
              <a:t>.</a:t>
            </a:r>
            <a:endParaRPr lang="es-CL" dirty="0"/>
          </a:p>
        </p:txBody>
      </p:sp>
      <p:sp>
        <p:nvSpPr>
          <p:cNvPr id="3" name="2 Marcador de contenido"/>
          <p:cNvSpPr>
            <a:spLocks noGrp="1"/>
          </p:cNvSpPr>
          <p:nvPr>
            <p:ph idx="1"/>
          </p:nvPr>
        </p:nvSpPr>
        <p:spPr>
          <a:xfrm>
            <a:off x="827584" y="2348880"/>
            <a:ext cx="7344816" cy="1584175"/>
          </a:xfrm>
        </p:spPr>
        <p:txBody>
          <a:bodyPr/>
          <a:lstStyle/>
          <a:p>
            <a:r>
              <a:rPr lang="es-CL" dirty="0"/>
              <a:t>Chile es un país con múltiples paisajes que son dignos de ver y de disfrutar. Si te encuentras en un paisaje como los siguientes entenderás por qué debemos cuidarlo.</a:t>
            </a:r>
          </a:p>
          <a:p>
            <a:endParaRPr lang="es-CL" dirty="0"/>
          </a:p>
        </p:txBody>
      </p:sp>
      <p:pic>
        <p:nvPicPr>
          <p:cNvPr id="3076" name="Picture 4" descr="Paisajes hd (con imágenes) | Paisajes hd, Paisaje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7096" y="4334361"/>
            <a:ext cx="2954946" cy="16621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isaje animado de lagos (6) | Paisajes, Reflejos en el agua, Surfista"/>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4284172"/>
            <a:ext cx="2248382" cy="16862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nes animadas de Mar, Gifs animados de Agua &gt; Ma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836712"/>
            <a:ext cx="988094" cy="131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439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blip>
          <a:srcRect b="57563"/>
          <a:stretch/>
        </p:blipFill>
        <p:spPr bwMode="auto">
          <a:xfrm>
            <a:off x="899592" y="908718"/>
            <a:ext cx="7241976" cy="2592289"/>
          </a:xfrm>
          <a:prstGeom prst="rect">
            <a:avLst/>
          </a:prstGeom>
          <a:noFill/>
        </p:spPr>
      </p:pic>
      <p:pic>
        <p:nvPicPr>
          <p:cNvPr id="5" name="Picture 3"/>
          <p:cNvPicPr/>
          <p:nvPr/>
        </p:nvPicPr>
        <p:blipFill rotWithShape="1">
          <a:blip r:embed="rId3">
            <a:extLst/>
          </a:blip>
          <a:srcRect t="51914" b="4669"/>
          <a:stretch/>
        </p:blipFill>
        <p:spPr bwMode="auto">
          <a:xfrm>
            <a:off x="932756" y="3501008"/>
            <a:ext cx="7241976" cy="2448272"/>
          </a:xfrm>
          <a:prstGeom prst="rect">
            <a:avLst/>
          </a:prstGeom>
          <a:noFill/>
        </p:spPr>
      </p:pic>
    </p:spTree>
    <p:extLst>
      <p:ext uri="{BB962C8B-B14F-4D97-AF65-F5344CB8AC3E}">
        <p14:creationId xmlns:p14="http://schemas.microsoft.com/office/powerpoint/2010/main" val="131721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pas externas de la tier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7193282"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14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336204"/>
            <a:ext cx="7128792" cy="4757092"/>
          </a:xfrm>
        </p:spPr>
        <p:txBody>
          <a:bodyPr>
            <a:noAutofit/>
          </a:bodyPr>
          <a:lstStyle/>
          <a:p>
            <a:pPr marL="68580" indent="0">
              <a:buNone/>
            </a:pPr>
            <a:r>
              <a:rPr lang="es-CL" sz="1600" b="1" dirty="0" smtClean="0"/>
              <a:t>Reflexiona </a:t>
            </a:r>
            <a:r>
              <a:rPr lang="es-CL" sz="1600" b="1" dirty="0"/>
              <a:t>sobre esto</a:t>
            </a:r>
            <a:r>
              <a:rPr lang="es-CL" sz="1600" b="1" dirty="0" smtClean="0"/>
              <a:t>. </a:t>
            </a:r>
          </a:p>
          <a:p>
            <a:pPr marL="68580" indent="0">
              <a:buNone/>
            </a:pPr>
            <a:r>
              <a:rPr lang="es-CL" sz="1600" b="1" dirty="0" smtClean="0"/>
              <a:t>1.- Escribe y responde las siguientes preguntas en tu cuaderno.</a:t>
            </a:r>
            <a:endParaRPr lang="es-CL" sz="1600" dirty="0"/>
          </a:p>
          <a:p>
            <a:pPr marL="68580" indent="0">
              <a:buNone/>
            </a:pPr>
            <a:endParaRPr lang="es-CL" sz="1600" dirty="0"/>
          </a:p>
          <a:p>
            <a:r>
              <a:rPr lang="es-CL" sz="1600" dirty="0"/>
              <a:t>¿Por qué los hielos milenarios se derriten?</a:t>
            </a:r>
          </a:p>
          <a:p>
            <a:pPr marL="68580" indent="0">
              <a:buNone/>
            </a:pPr>
            <a:endParaRPr lang="es-CL" sz="1600" dirty="0"/>
          </a:p>
          <a:p>
            <a:r>
              <a:rPr lang="es-CL" sz="1600" dirty="0"/>
              <a:t>¿Crees que el ser humano tiene alguna responsabilidad en </a:t>
            </a:r>
            <a:r>
              <a:rPr lang="es-CL" sz="1600" dirty="0" smtClean="0"/>
              <a:t>esto?</a:t>
            </a:r>
            <a:endParaRPr lang="es-CL" sz="1600" dirty="0"/>
          </a:p>
          <a:p>
            <a:pPr marL="68580" indent="0">
              <a:buNone/>
            </a:pPr>
            <a:endParaRPr lang="es-CL" sz="1600" dirty="0"/>
          </a:p>
          <a:p>
            <a:r>
              <a:rPr lang="es-CL" sz="1600" dirty="0"/>
              <a:t>¿Qué ocurriría si los suelos de cultivo se convirtieran en desierto</a:t>
            </a:r>
            <a:r>
              <a:rPr lang="es-CL" sz="1600" dirty="0" smtClean="0"/>
              <a:t>?</a:t>
            </a:r>
          </a:p>
          <a:p>
            <a:endParaRPr lang="es-CL" sz="1600" dirty="0"/>
          </a:p>
          <a:p>
            <a:r>
              <a:rPr lang="es-CL" sz="1600" dirty="0"/>
              <a:t>¿Qué efectos negativos produce la </a:t>
            </a:r>
            <a:r>
              <a:rPr lang="es-CL" sz="1600" dirty="0" smtClean="0"/>
              <a:t>deforestación?</a:t>
            </a:r>
          </a:p>
          <a:p>
            <a:endParaRPr lang="es-CL" sz="1600" dirty="0" smtClean="0"/>
          </a:p>
          <a:p>
            <a:pPr marL="68580" indent="0">
              <a:buNone/>
            </a:pPr>
            <a:r>
              <a:rPr lang="es-CL" sz="1600" b="1" dirty="0" smtClean="0"/>
              <a:t>2.- Responde las páginas 220 y 221 de texto de la asignatura.</a:t>
            </a:r>
          </a:p>
          <a:p>
            <a:pPr marL="68580" indent="0">
              <a:buNone/>
            </a:pPr>
            <a:endParaRPr lang="es-CL" sz="1600" b="1" dirty="0"/>
          </a:p>
          <a:p>
            <a:r>
              <a:rPr lang="es-ES" sz="1600" dirty="0" smtClean="0"/>
              <a:t>Próxima </a:t>
            </a:r>
            <a:r>
              <a:rPr lang="es-ES" sz="1600" dirty="0"/>
              <a:t>clase vía zoom se realizará el día  jueves 4 de junio a las 10</a:t>
            </a:r>
            <a:r>
              <a:rPr lang="es-ES" sz="1600" dirty="0" smtClean="0"/>
              <a:t>: 55hrs</a:t>
            </a:r>
            <a:r>
              <a:rPr lang="es-ES" sz="1600" dirty="0"/>
              <a:t>. Ese día debes estar con tu cuaderno </a:t>
            </a:r>
            <a:r>
              <a:rPr lang="es-ES" sz="1600" dirty="0" smtClean="0"/>
              <a:t>y texto  </a:t>
            </a:r>
            <a:r>
              <a:rPr lang="es-ES" sz="1600" dirty="0"/>
              <a:t>para realizar consultas y aclarar dudas. </a:t>
            </a:r>
          </a:p>
          <a:p>
            <a:pPr marL="68580" indent="0">
              <a:buNone/>
            </a:pPr>
            <a:endParaRPr lang="es-CL" sz="1600" b="1" dirty="0" smtClean="0"/>
          </a:p>
          <a:p>
            <a:endParaRPr lang="es-CL" sz="1600" dirty="0"/>
          </a:p>
          <a:p>
            <a:endParaRPr lang="es-CL" sz="1600" dirty="0" smtClean="0"/>
          </a:p>
          <a:p>
            <a:endParaRPr lang="es-CL" sz="1600" dirty="0"/>
          </a:p>
          <a:p>
            <a:endParaRPr lang="es-CL" sz="1600" dirty="0"/>
          </a:p>
        </p:txBody>
      </p:sp>
      <p:sp>
        <p:nvSpPr>
          <p:cNvPr id="4" name="1 Título"/>
          <p:cNvSpPr txBox="1">
            <a:spLocks/>
          </p:cNvSpPr>
          <p:nvPr/>
        </p:nvSpPr>
        <p:spPr>
          <a:xfrm>
            <a:off x="2915816" y="764704"/>
            <a:ext cx="2664296" cy="571500"/>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dirty="0" smtClean="0"/>
              <a:t>Actividades</a:t>
            </a:r>
            <a:endParaRPr lang="es-CL" dirty="0"/>
          </a:p>
        </p:txBody>
      </p:sp>
    </p:spTree>
    <p:extLst>
      <p:ext uri="{BB962C8B-B14F-4D97-AF65-F5344CB8AC3E}">
        <p14:creationId xmlns:p14="http://schemas.microsoft.com/office/powerpoint/2010/main" val="3928184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 Emoticonos, Sonriente feliz, Emojis para whatsap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6. CONCLUSIÓN - Las claves para una vida san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33592" y="3583731"/>
            <a:ext cx="3488351" cy="249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812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692696"/>
            <a:ext cx="7344934" cy="601136"/>
          </a:xfrm>
        </p:spPr>
        <p:txBody>
          <a:bodyPr>
            <a:normAutofit/>
          </a:bodyPr>
          <a:lstStyle/>
          <a:p>
            <a:r>
              <a:rPr lang="es-CL" sz="2800" b="1" dirty="0" smtClean="0"/>
              <a:t>Características de las capas de la Tierra.</a:t>
            </a:r>
            <a:endParaRPr lang="es-CL" sz="2800" b="1" dirty="0"/>
          </a:p>
        </p:txBody>
      </p:sp>
      <p:pic>
        <p:nvPicPr>
          <p:cNvPr id="1026" name="Picture 2" descr=" Las capas muestran los 3 ESTADOS DE LA&#10;MATERIA:&#10;Hidrósfera CAPA LÍQUIDA&#10;Litósfera CAPA SÓLIDA EXTERNA&#10;Atmósfera CAPA GAS..."/>
          <p:cNvPicPr>
            <a:picLocks noChangeAspect="1" noChangeArrowheads="1"/>
          </p:cNvPicPr>
          <p:nvPr/>
        </p:nvPicPr>
        <p:blipFill rotWithShape="1">
          <a:blip r:embed="rId2">
            <a:extLst>
              <a:ext uri="{28A0092B-C50C-407E-A947-70E740481C1C}">
                <a14:useLocalDpi xmlns:a14="http://schemas.microsoft.com/office/drawing/2010/main" val="0"/>
              </a:ext>
            </a:extLst>
          </a:blip>
          <a:srcRect l="4899" t="21291" r="11925" b="16359"/>
          <a:stretch/>
        </p:blipFill>
        <p:spPr bwMode="auto">
          <a:xfrm>
            <a:off x="1187624" y="1700807"/>
            <a:ext cx="6269423" cy="3528393"/>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707904" y="5438371"/>
            <a:ext cx="4680520" cy="646331"/>
          </a:xfrm>
          <a:prstGeom prst="rect">
            <a:avLst/>
          </a:prstGeom>
          <a:noFill/>
        </p:spPr>
        <p:txBody>
          <a:bodyPr wrap="square" rtlCol="0">
            <a:spAutoFit/>
          </a:bodyPr>
          <a:lstStyle/>
          <a:p>
            <a:pPr algn="ctr"/>
            <a:r>
              <a:rPr lang="es-CL" dirty="0" smtClean="0">
                <a:solidFill>
                  <a:srgbClr val="FF0000"/>
                </a:solidFill>
              </a:rPr>
              <a:t>LA COMBINACIÓN DE LAS TRES CAPAS </a:t>
            </a:r>
          </a:p>
          <a:p>
            <a:pPr algn="ctr"/>
            <a:r>
              <a:rPr lang="es-CL" dirty="0" smtClean="0">
                <a:solidFill>
                  <a:srgbClr val="FF0000"/>
                </a:solidFill>
              </a:rPr>
              <a:t>HACE POSIBLE LA VIDA EN LA TIERRA.</a:t>
            </a:r>
            <a:endParaRPr lang="es-CL" dirty="0">
              <a:solidFill>
                <a:srgbClr val="FF0000"/>
              </a:solidFill>
            </a:endParaRPr>
          </a:p>
        </p:txBody>
      </p:sp>
    </p:spTree>
    <p:extLst>
      <p:ext uri="{BB962C8B-B14F-4D97-AF65-F5344CB8AC3E}">
        <p14:creationId xmlns:p14="http://schemas.microsoft.com/office/powerpoint/2010/main" val="2314425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908720"/>
            <a:ext cx="3600400" cy="576064"/>
          </a:xfrm>
        </p:spPr>
        <p:txBody>
          <a:bodyPr>
            <a:noAutofit/>
          </a:bodyPr>
          <a:lstStyle/>
          <a:p>
            <a:pPr algn="ctr"/>
            <a:r>
              <a:rPr lang="es-CL" b="1" dirty="0" smtClean="0"/>
              <a:t>Atmósfera.</a:t>
            </a:r>
            <a:endParaRPr lang="es-CL" b="1" dirty="0"/>
          </a:p>
        </p:txBody>
      </p:sp>
      <p:sp>
        <p:nvSpPr>
          <p:cNvPr id="3" name="2 Marcador de contenido"/>
          <p:cNvSpPr>
            <a:spLocks noGrp="1"/>
          </p:cNvSpPr>
          <p:nvPr>
            <p:ph idx="1"/>
          </p:nvPr>
        </p:nvSpPr>
        <p:spPr>
          <a:xfrm>
            <a:off x="683568" y="1628800"/>
            <a:ext cx="6777317" cy="3508977"/>
          </a:xfrm>
        </p:spPr>
        <p:txBody>
          <a:bodyPr>
            <a:normAutofit fontScale="92500" lnSpcReduction="20000"/>
          </a:bodyPr>
          <a:lstStyle/>
          <a:p>
            <a:pPr marL="68580" indent="0">
              <a:buNone/>
            </a:pPr>
            <a:r>
              <a:rPr lang="es-CL" sz="2800" b="1" i="1" dirty="0"/>
              <a:t>Efecto nocivos de la contaminación Atmosférica</a:t>
            </a:r>
            <a:r>
              <a:rPr lang="es-CL" sz="2800" b="1" i="1" dirty="0" smtClean="0"/>
              <a:t>.</a:t>
            </a:r>
          </a:p>
          <a:p>
            <a:pPr marL="68580" indent="0">
              <a:buNone/>
            </a:pPr>
            <a:endParaRPr lang="es-CL" sz="2800" dirty="0" smtClean="0"/>
          </a:p>
          <a:p>
            <a:r>
              <a:rPr lang="es-CL" sz="2800" dirty="0" smtClean="0"/>
              <a:t> Calentamiento global.</a:t>
            </a:r>
          </a:p>
          <a:p>
            <a:endParaRPr lang="es-CL" sz="2800" dirty="0" smtClean="0"/>
          </a:p>
          <a:p>
            <a:r>
              <a:rPr lang="es-CL" sz="2800" dirty="0" smtClean="0"/>
              <a:t> Las personas no pueden</a:t>
            </a:r>
          </a:p>
          <a:p>
            <a:pPr marL="68580" indent="0">
              <a:buNone/>
            </a:pPr>
            <a:r>
              <a:rPr lang="es-CL" sz="2800" dirty="0" smtClean="0"/>
              <a:t> respirar.</a:t>
            </a:r>
          </a:p>
          <a:p>
            <a:endParaRPr lang="es-CL" sz="2800" dirty="0" smtClean="0"/>
          </a:p>
          <a:p>
            <a:r>
              <a:rPr lang="es-CL" sz="2800" dirty="0"/>
              <a:t> </a:t>
            </a:r>
            <a:r>
              <a:rPr lang="es-CL" sz="2800" dirty="0" smtClean="0"/>
              <a:t>Las plantas se mueren.</a:t>
            </a:r>
            <a:endParaRPr lang="es-CL" sz="2800" dirty="0"/>
          </a:p>
        </p:txBody>
      </p:sp>
      <p:pic>
        <p:nvPicPr>
          <p:cNvPr id="10"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420888"/>
            <a:ext cx="3096344" cy="3456384"/>
          </a:xfrm>
          <a:prstGeom prst="rect">
            <a:avLst/>
          </a:prstGeom>
          <a:noFill/>
        </p:spPr>
      </p:pic>
    </p:spTree>
    <p:extLst>
      <p:ext uri="{BB962C8B-B14F-4D97-AF65-F5344CB8AC3E}">
        <p14:creationId xmlns:p14="http://schemas.microsoft.com/office/powerpoint/2010/main" val="375719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 Acumulación excesiva de gases de efecto&#10;invernadero y esto provoca aumento de la&#10;temperatura en la tierra&#10; Fenómeno nor..."/>
          <p:cNvPicPr>
            <a:picLocks noChangeAspect="1" noChangeArrowheads="1"/>
          </p:cNvPicPr>
          <p:nvPr/>
        </p:nvPicPr>
        <p:blipFill rotWithShape="1">
          <a:blip r:embed="rId2">
            <a:extLst>
              <a:ext uri="{28A0092B-C50C-407E-A947-70E740481C1C}">
                <a14:useLocalDpi xmlns:a14="http://schemas.microsoft.com/office/drawing/2010/main" val="0"/>
              </a:ext>
            </a:extLst>
          </a:blip>
          <a:srcRect l="4698" t="3196" r="25800" b="69764"/>
          <a:stretch/>
        </p:blipFill>
        <p:spPr bwMode="auto">
          <a:xfrm>
            <a:off x="1964634" y="936041"/>
            <a:ext cx="4223657" cy="1233716"/>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contenido"/>
          <p:cNvSpPr txBox="1">
            <a:spLocks noGrp="1"/>
          </p:cNvSpPr>
          <p:nvPr>
            <p:ph idx="1"/>
          </p:nvPr>
        </p:nvSpPr>
        <p:spPr>
          <a:xfrm>
            <a:off x="1012812" y="2234399"/>
            <a:ext cx="6768751" cy="707886"/>
          </a:xfrm>
          <a:prstGeom prst="rect">
            <a:avLst/>
          </a:prstGeom>
          <a:noFill/>
        </p:spPr>
        <p:txBody>
          <a:bodyPr wrap="square" rtlCol="0">
            <a:spAutoFit/>
          </a:bodyPr>
          <a:lstStyle/>
          <a:p>
            <a:r>
              <a:rPr lang="es-CL" sz="2000" dirty="0" smtClean="0"/>
              <a:t>Fenómeno normal para mantener la temperatura de 15°C para desarrollo de la vida.</a:t>
            </a:r>
            <a:endParaRPr lang="es-CL" sz="2000" dirty="0"/>
          </a:p>
        </p:txBody>
      </p:sp>
      <p:sp>
        <p:nvSpPr>
          <p:cNvPr id="8" name="5 Marcador de contenido"/>
          <p:cNvSpPr txBox="1">
            <a:spLocks/>
          </p:cNvSpPr>
          <p:nvPr/>
        </p:nvSpPr>
        <p:spPr>
          <a:xfrm>
            <a:off x="899592" y="4869160"/>
            <a:ext cx="7438167" cy="769441"/>
          </a:xfrm>
          <a:prstGeom prst="rect">
            <a:avLst/>
          </a:prstGeom>
          <a:noFill/>
        </p:spPr>
        <p:txBody>
          <a:bodyPr vert="horz" wrap="square" lIns="91440" tIns="45720" rIns="91440" bIns="45720" rtlCol="0">
            <a:sp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CL" sz="2000" dirty="0" smtClean="0"/>
              <a:t>Acumulación excesiva de gases de efecto invernadero y esto provoca aumento de la temperatura en la tierra</a:t>
            </a:r>
            <a:r>
              <a:rPr lang="es-CL" dirty="0" smtClean="0"/>
              <a:t>.</a:t>
            </a:r>
            <a:endParaRPr lang="es-CL" dirty="0"/>
          </a:p>
        </p:txBody>
      </p:sp>
      <p:pic>
        <p:nvPicPr>
          <p:cNvPr id="2052" name="Picture 4" descr=" Acumulación excesiva de gases de efecto&#10;invernadero y esto provoca aumento de la&#10;temperatura en la tierra&#10; Fenómeno nor..."/>
          <p:cNvPicPr>
            <a:picLocks noChangeAspect="1" noChangeArrowheads="1"/>
          </p:cNvPicPr>
          <p:nvPr/>
        </p:nvPicPr>
        <p:blipFill rotWithShape="1">
          <a:blip r:embed="rId2">
            <a:extLst>
              <a:ext uri="{28A0092B-C50C-407E-A947-70E740481C1C}">
                <a14:useLocalDpi xmlns:a14="http://schemas.microsoft.com/office/drawing/2010/main" val="0"/>
              </a:ext>
            </a:extLst>
          </a:blip>
          <a:srcRect l="2475" t="50000" r="23429" b="24951"/>
          <a:stretch/>
        </p:blipFill>
        <p:spPr bwMode="auto">
          <a:xfrm>
            <a:off x="1994722" y="3429000"/>
            <a:ext cx="4502727" cy="114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219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836712"/>
            <a:ext cx="7776982" cy="648072"/>
          </a:xfrm>
        </p:spPr>
        <p:txBody>
          <a:bodyPr>
            <a:normAutofit/>
          </a:bodyPr>
          <a:lstStyle/>
          <a:p>
            <a:r>
              <a:rPr lang="es-CL" sz="2800" dirty="0" smtClean="0"/>
              <a:t>Efecto invernadero y calentamiento global</a:t>
            </a:r>
            <a:endParaRPr lang="es-CL" sz="2800" dirty="0"/>
          </a:p>
        </p:txBody>
      </p:sp>
      <p:sp>
        <p:nvSpPr>
          <p:cNvPr id="3" name="2 Marcador de contenido"/>
          <p:cNvSpPr>
            <a:spLocks noGrp="1"/>
          </p:cNvSpPr>
          <p:nvPr>
            <p:ph idx="1"/>
          </p:nvPr>
        </p:nvSpPr>
        <p:spPr>
          <a:xfrm>
            <a:off x="755576" y="1772817"/>
            <a:ext cx="7488832" cy="1368152"/>
          </a:xfrm>
        </p:spPr>
        <p:txBody>
          <a:bodyPr>
            <a:normAutofit fontScale="70000" lnSpcReduction="20000"/>
          </a:bodyPr>
          <a:lstStyle/>
          <a:p>
            <a:pPr algn="just"/>
            <a:r>
              <a:rPr lang="es-CL" sz="2900" dirty="0" smtClean="0"/>
              <a:t>Además </a:t>
            </a:r>
            <a:r>
              <a:rPr lang="es-CL" sz="2900" dirty="0"/>
              <a:t>del oxígeno que necesitamos para respirar, el aire de la atmósfera contiene otros gases. Entre ellos, el dióxido de carbono que impide, mediante un proceso conocido como efecto invernadero, que todo el calor del sol se escape hacia el </a:t>
            </a:r>
            <a:r>
              <a:rPr lang="es-CL" sz="2900" dirty="0" smtClean="0"/>
              <a:t>espacio.</a:t>
            </a:r>
            <a:endParaRPr lang="es-CL" sz="2900" dirty="0"/>
          </a:p>
        </p:txBody>
      </p:sp>
      <p:pic>
        <p:nvPicPr>
          <p:cNvPr id="4" name="Picture 5"/>
          <p:cNvPicPr/>
          <p:nvPr/>
        </p:nvPicPr>
        <p:blipFill rotWithShape="1">
          <a:blip r:embed="rId2">
            <a:extLst/>
          </a:blip>
          <a:srcRect b="8282"/>
          <a:stretch/>
        </p:blipFill>
        <p:spPr bwMode="auto">
          <a:xfrm>
            <a:off x="1907703" y="3284984"/>
            <a:ext cx="5616625" cy="2880320"/>
          </a:xfrm>
          <a:prstGeom prst="rect">
            <a:avLst/>
          </a:prstGeom>
          <a:noFill/>
        </p:spPr>
      </p:pic>
    </p:spTree>
    <p:extLst>
      <p:ext uri="{BB962C8B-B14F-4D97-AF65-F5344CB8AC3E}">
        <p14:creationId xmlns:p14="http://schemas.microsoft.com/office/powerpoint/2010/main" val="205501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Medidas para proteger la Atmósfera.</a:t>
            </a:r>
            <a:endParaRPr lang="es-CL" dirty="0"/>
          </a:p>
        </p:txBody>
      </p:sp>
      <p:pic>
        <p:nvPicPr>
          <p:cNvPr id="2050" name="Picture 2" descr=" Restricción vehicular : salgan menos autos a&#10;la calle Ej: uso bicicleta, caminar&#10; Restricción empresas: reducir emanaci..."/>
          <p:cNvPicPr>
            <a:picLocks noChangeAspect="1" noChangeArrowheads="1"/>
          </p:cNvPicPr>
          <p:nvPr/>
        </p:nvPicPr>
        <p:blipFill rotWithShape="1">
          <a:blip r:embed="rId2">
            <a:extLst>
              <a:ext uri="{28A0092B-C50C-407E-A947-70E740481C1C}">
                <a14:useLocalDpi xmlns:a14="http://schemas.microsoft.com/office/drawing/2010/main" val="0"/>
              </a:ext>
            </a:extLst>
          </a:blip>
          <a:srcRect l="6156" t="20726" r="6525" b="32510"/>
          <a:stretch/>
        </p:blipFill>
        <p:spPr bwMode="auto">
          <a:xfrm>
            <a:off x="827585" y="2348880"/>
            <a:ext cx="7344816" cy="295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976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agua en la Tierra 2.-La distribución del agua en la Tierra Agua salada Agua dulce Recuerda que la mayoría de los seres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691" t="16965" r="7638" b="3313"/>
          <a:stretch/>
        </p:blipFill>
        <p:spPr bwMode="auto">
          <a:xfrm>
            <a:off x="2267744" y="2132856"/>
            <a:ext cx="5010168" cy="3958915"/>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2267744" y="908720"/>
            <a:ext cx="2952446" cy="601136"/>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L" b="1" smtClean="0"/>
              <a:t>Hidrósfera.</a:t>
            </a:r>
            <a:endParaRPr lang="es-CL" b="1" dirty="0"/>
          </a:p>
        </p:txBody>
      </p:sp>
      <p:sp>
        <p:nvSpPr>
          <p:cNvPr id="4" name="3 CuadroTexto"/>
          <p:cNvSpPr txBox="1"/>
          <p:nvPr/>
        </p:nvSpPr>
        <p:spPr>
          <a:xfrm>
            <a:off x="1043666" y="1628800"/>
            <a:ext cx="5400601" cy="369332"/>
          </a:xfrm>
          <a:prstGeom prst="rect">
            <a:avLst/>
          </a:prstGeom>
          <a:noFill/>
        </p:spPr>
        <p:txBody>
          <a:bodyPr wrap="square" rtlCol="0">
            <a:spAutoFit/>
          </a:bodyPr>
          <a:lstStyle/>
          <a:p>
            <a:r>
              <a:rPr lang="es-CL" dirty="0" smtClean="0"/>
              <a:t>Distribución del agua en la tierra.</a:t>
            </a:r>
            <a:endParaRPr lang="es-CL" dirty="0"/>
          </a:p>
        </p:txBody>
      </p:sp>
    </p:spTree>
    <p:extLst>
      <p:ext uri="{BB962C8B-B14F-4D97-AF65-F5344CB8AC3E}">
        <p14:creationId xmlns:p14="http://schemas.microsoft.com/office/powerpoint/2010/main" val="2738287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 La más abundante en los seres vivos&#10;2) Hace posible los procesos biológicos&#10;3) En el agua existen diferentes tipos de s..."/>
          <p:cNvPicPr>
            <a:picLocks noChangeAspect="1" noChangeArrowheads="1"/>
          </p:cNvPicPr>
          <p:nvPr/>
        </p:nvPicPr>
        <p:blipFill rotWithShape="1">
          <a:blip r:embed="rId2">
            <a:extLst>
              <a:ext uri="{28A0092B-C50C-407E-A947-70E740481C1C}">
                <a14:useLocalDpi xmlns:a14="http://schemas.microsoft.com/office/drawing/2010/main" val="0"/>
              </a:ext>
            </a:extLst>
          </a:blip>
          <a:srcRect l="5391" t="6074" r="2503" b="13456"/>
          <a:stretch/>
        </p:blipFill>
        <p:spPr bwMode="auto">
          <a:xfrm>
            <a:off x="1187624" y="1238382"/>
            <a:ext cx="6998906" cy="459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0015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234</TotalTime>
  <Words>421</Words>
  <Application>Microsoft Office PowerPoint</Application>
  <PresentationFormat>Presentación en pantalla (4:3)</PresentationFormat>
  <Paragraphs>54</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Austin</vt:lpstr>
      <vt:lpstr>Ciencias Naturales 6° básico</vt:lpstr>
      <vt:lpstr>Presentación de PowerPoint</vt:lpstr>
      <vt:lpstr>Características de las capas de la Tierra.</vt:lpstr>
      <vt:lpstr>Atmósfera.</vt:lpstr>
      <vt:lpstr>Presentación de PowerPoint</vt:lpstr>
      <vt:lpstr>Efecto invernadero y calentamiento global</vt:lpstr>
      <vt:lpstr>Medidas para proteger la Atmósfera.</vt:lpstr>
      <vt:lpstr>Presentación de PowerPoint</vt:lpstr>
      <vt:lpstr>Presentación de PowerPoint</vt:lpstr>
      <vt:lpstr>Presentación de PowerPoint</vt:lpstr>
      <vt:lpstr>Importancia del agua  para la vida</vt:lpstr>
      <vt:lpstr>¿Qué factores contribuyen a la contaminación del agua?</vt:lpstr>
      <vt:lpstr>Presentación de PowerPoint</vt:lpstr>
      <vt:lpstr>¿Qué recursos nos provee la Hidrósfera?</vt:lpstr>
      <vt:lpstr>Litosfera</vt:lpstr>
      <vt:lpstr>¿Qué recursos nos provee la litosfera?</vt:lpstr>
      <vt:lpstr>Contaminación del suelo</vt:lpstr>
      <vt:lpstr>Consecuencias de la contaminación sobre la flora, la fauna y el propio ser humano.</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Marjorie Lizana Vergara</dc:creator>
  <cp:lastModifiedBy>Usuario de Windows</cp:lastModifiedBy>
  <cp:revision>37</cp:revision>
  <dcterms:created xsi:type="dcterms:W3CDTF">2020-05-30T06:36:50Z</dcterms:created>
  <dcterms:modified xsi:type="dcterms:W3CDTF">2020-06-01T01:32:57Z</dcterms:modified>
</cp:coreProperties>
</file>