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69" r:id="rId4"/>
    <p:sldId id="274" r:id="rId5"/>
    <p:sldId id="276" r:id="rId6"/>
    <p:sldId id="270" r:id="rId7"/>
    <p:sldId id="257" r:id="rId8"/>
    <p:sldId id="258" r:id="rId9"/>
    <p:sldId id="271" r:id="rId10"/>
    <p:sldId id="259" r:id="rId11"/>
    <p:sldId id="260" r:id="rId12"/>
    <p:sldId id="261" r:id="rId13"/>
    <p:sldId id="262" r:id="rId14"/>
    <p:sldId id="272" r:id="rId15"/>
    <p:sldId id="263" r:id="rId16"/>
    <p:sldId id="264" r:id="rId17"/>
    <p:sldId id="265" r:id="rId18"/>
    <p:sldId id="273" r:id="rId19"/>
    <p:sldId id="266" r:id="rId20"/>
    <p:sldId id="267" r:id="rId21"/>
    <p:sldId id="268" r:id="rId22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 u="sng">
                <a:solidFill>
                  <a:srgbClr val="1CAC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 u="sng">
                <a:solidFill>
                  <a:srgbClr val="1CAC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 u="sng">
                <a:solidFill>
                  <a:srgbClr val="1CAC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9048" y="914146"/>
            <a:ext cx="10153903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 u="sng">
                <a:solidFill>
                  <a:srgbClr val="1CAC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1410" y="1809114"/>
            <a:ext cx="10149179" cy="178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8165" y="520954"/>
            <a:ext cx="1983739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694055" marR="5080" indent="-681990">
              <a:lnSpc>
                <a:spcPts val="4079"/>
              </a:lnSpc>
              <a:spcBef>
                <a:spcPts val="830"/>
              </a:spcBef>
            </a:pPr>
            <a:r>
              <a:rPr sz="4000" u="none" spc="-590" dirty="0"/>
              <a:t>C</a:t>
            </a:r>
            <a:r>
              <a:rPr sz="4000" u="none" spc="-60" dirty="0"/>
              <a:t>U</a:t>
            </a:r>
            <a:r>
              <a:rPr sz="4000" u="none" spc="-430" dirty="0"/>
              <a:t>R</a:t>
            </a:r>
            <a:r>
              <a:rPr sz="4000" u="none" spc="80" dirty="0"/>
              <a:t>V</a:t>
            </a:r>
            <a:r>
              <a:rPr sz="4000" u="none" spc="-110" dirty="0"/>
              <a:t>A</a:t>
            </a:r>
            <a:r>
              <a:rPr sz="4000" u="none" spc="-240" dirty="0"/>
              <a:t>S  </a:t>
            </a:r>
            <a:r>
              <a:rPr sz="4000" u="none" spc="-470" dirty="0"/>
              <a:t>DE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728472" y="2638550"/>
            <a:ext cx="5632785" cy="3515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2332" y="1895348"/>
            <a:ext cx="2571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60" dirty="0">
                <a:solidFill>
                  <a:srgbClr val="1CACE3"/>
                </a:solidFill>
                <a:latin typeface="Arial"/>
                <a:cs typeface="Arial"/>
              </a:rPr>
              <a:t>DEMAN</a:t>
            </a:r>
            <a:r>
              <a:rPr sz="4000" b="1" spc="-75" dirty="0">
                <a:solidFill>
                  <a:srgbClr val="1CACE3"/>
                </a:solidFill>
                <a:latin typeface="Arial"/>
                <a:cs typeface="Arial"/>
              </a:rPr>
              <a:t>D</a:t>
            </a:r>
            <a:r>
              <a:rPr sz="4000" b="1" spc="-55" dirty="0">
                <a:solidFill>
                  <a:srgbClr val="1CACE3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7376" y="2724054"/>
            <a:ext cx="4832827" cy="3429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8826" y="2003551"/>
            <a:ext cx="18535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45" dirty="0">
                <a:solidFill>
                  <a:srgbClr val="1CACE3"/>
                </a:solidFill>
                <a:latin typeface="Arial"/>
                <a:cs typeface="Arial"/>
              </a:rPr>
              <a:t>OFERTA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10736722" cy="657225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805608" y="5715000"/>
            <a:ext cx="228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Profesor Victor Muñoz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379589"/>
            <a:ext cx="9996805" cy="229485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143375">
              <a:lnSpc>
                <a:spcPct val="100000"/>
              </a:lnSpc>
              <a:spcBef>
                <a:spcPts val="434"/>
              </a:spcBef>
            </a:pPr>
            <a:r>
              <a:rPr sz="2800" b="1" spc="-265" dirty="0">
                <a:solidFill>
                  <a:srgbClr val="1CACE3"/>
                </a:solidFill>
                <a:latin typeface="Arial"/>
                <a:cs typeface="Arial"/>
              </a:rPr>
              <a:t>EJERCICIO</a:t>
            </a:r>
            <a:endParaRPr sz="2800" dirty="0">
              <a:latin typeface="Arial"/>
              <a:cs typeface="Arial"/>
            </a:endParaRPr>
          </a:p>
          <a:p>
            <a:pPr marL="12700" marR="5080" indent="7620">
              <a:lnSpc>
                <a:spcPts val="3030"/>
              </a:lnSpc>
              <a:spcBef>
                <a:spcPts val="710"/>
              </a:spcBef>
              <a:tabLst>
                <a:tab pos="1978025" algn="l"/>
                <a:tab pos="2602230" algn="l"/>
                <a:tab pos="3994785" algn="l"/>
                <a:tab pos="4619625" algn="l"/>
                <a:tab pos="6609080" algn="l"/>
                <a:tab pos="7599680" algn="l"/>
                <a:tab pos="8221345" algn="l"/>
                <a:tab pos="9983470" algn="l"/>
              </a:tabLst>
            </a:pPr>
            <a:r>
              <a:rPr sz="2800" b="1" spc="-105" dirty="0">
                <a:solidFill>
                  <a:srgbClr val="00AFEF"/>
                </a:solidFill>
                <a:latin typeface="Arial"/>
                <a:cs typeface="Arial"/>
              </a:rPr>
              <a:t>GR</a:t>
            </a:r>
            <a:r>
              <a:rPr sz="2800" b="1" spc="-114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2800" b="1" spc="-45" dirty="0">
                <a:solidFill>
                  <a:srgbClr val="00AFEF"/>
                </a:solidFill>
                <a:latin typeface="Arial"/>
                <a:cs typeface="Arial"/>
              </a:rPr>
              <a:t>FI</a:t>
            </a:r>
            <a:r>
              <a:rPr sz="2800" b="1" spc="-60" dirty="0">
                <a:solidFill>
                  <a:srgbClr val="00AFEF"/>
                </a:solidFill>
                <a:latin typeface="Arial"/>
                <a:cs typeface="Arial"/>
              </a:rPr>
              <a:t>Q</a:t>
            </a:r>
            <a:r>
              <a:rPr sz="2800" b="1" spc="-270" dirty="0">
                <a:solidFill>
                  <a:srgbClr val="00AFEF"/>
                </a:solidFill>
                <a:latin typeface="Arial"/>
                <a:cs typeface="Arial"/>
              </a:rPr>
              <a:t>U</a:t>
            </a:r>
            <a:r>
              <a:rPr sz="2800" b="1" spc="-24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sz="2800" b="1" spc="-215" dirty="0">
                <a:solidFill>
                  <a:srgbClr val="00AFEF"/>
                </a:solidFill>
                <a:latin typeface="Arial"/>
                <a:cs typeface="Arial"/>
              </a:rPr>
              <a:t>LA</a:t>
            </a:r>
            <a:r>
              <a:rPr sz="2800" b="1" dirty="0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sz="2800" b="1" spc="-145" dirty="0">
                <a:solidFill>
                  <a:srgbClr val="00AFEF"/>
                </a:solidFill>
                <a:latin typeface="Arial"/>
                <a:cs typeface="Arial"/>
              </a:rPr>
              <a:t>CUR</a:t>
            </a:r>
            <a:r>
              <a:rPr sz="2800" b="1" spc="-125" dirty="0">
                <a:solidFill>
                  <a:srgbClr val="00AFEF"/>
                </a:solidFill>
                <a:latin typeface="Arial"/>
                <a:cs typeface="Arial"/>
              </a:rPr>
              <a:t>V</a:t>
            </a:r>
            <a:r>
              <a:rPr sz="2800" b="1" spc="-40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sz="2800" b="1" spc="-290" dirty="0">
                <a:solidFill>
                  <a:srgbClr val="00AFEF"/>
                </a:solidFill>
                <a:latin typeface="Arial"/>
                <a:cs typeface="Arial"/>
              </a:rPr>
              <a:t>D</a:t>
            </a:r>
            <a:r>
              <a:rPr sz="2800" b="1" spc="-280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sz="2800" b="1" spc="-70" dirty="0">
                <a:solidFill>
                  <a:srgbClr val="00AFEF"/>
                </a:solidFill>
                <a:latin typeface="Arial"/>
                <a:cs typeface="Arial"/>
              </a:rPr>
              <a:t>D</a:t>
            </a:r>
            <a:r>
              <a:rPr sz="2800" b="1" spc="-125" dirty="0">
                <a:solidFill>
                  <a:srgbClr val="00AFEF"/>
                </a:solidFill>
                <a:latin typeface="Arial"/>
                <a:cs typeface="Arial"/>
              </a:rPr>
              <a:t>E</a:t>
            </a:r>
            <a:r>
              <a:rPr sz="2800" b="1" spc="-150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2800" b="1" spc="9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2800" b="1" spc="105" dirty="0">
                <a:solidFill>
                  <a:srgbClr val="00AFEF"/>
                </a:solidFill>
                <a:latin typeface="Arial"/>
                <a:cs typeface="Arial"/>
              </a:rPr>
              <a:t>N</a:t>
            </a:r>
            <a:r>
              <a:rPr sz="2800" b="1" spc="-60" dirty="0">
                <a:solidFill>
                  <a:srgbClr val="00AFEF"/>
                </a:solidFill>
                <a:latin typeface="Arial"/>
                <a:cs typeface="Arial"/>
              </a:rPr>
              <a:t>DA</a:t>
            </a:r>
            <a:r>
              <a:rPr sz="2800" b="1" dirty="0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AFEF"/>
                </a:solidFill>
                <a:latin typeface="Arial"/>
                <a:cs typeface="Arial"/>
              </a:rPr>
              <a:t>CON</a:t>
            </a:r>
            <a:r>
              <a:rPr sz="2800" b="1" dirty="0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sz="2800" b="1" spc="-215" dirty="0">
                <a:solidFill>
                  <a:srgbClr val="00AFEF"/>
                </a:solidFill>
                <a:latin typeface="Arial"/>
                <a:cs typeface="Arial"/>
              </a:rPr>
              <a:t>LA</a:t>
            </a:r>
            <a:r>
              <a:rPr sz="2800" b="1" dirty="0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sz="2800" b="1" spc="-125" dirty="0">
                <a:solidFill>
                  <a:srgbClr val="00AFEF"/>
                </a:solidFill>
                <a:latin typeface="Arial"/>
                <a:cs typeface="Arial"/>
              </a:rPr>
              <a:t>S</a:t>
            </a:r>
            <a:r>
              <a:rPr sz="2800" b="1" spc="-6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2800" b="1" spc="-95" dirty="0">
                <a:solidFill>
                  <a:srgbClr val="00AFEF"/>
                </a:solidFill>
                <a:latin typeface="Arial"/>
                <a:cs typeface="Arial"/>
              </a:rPr>
              <a:t>GUIEN</a:t>
            </a:r>
            <a:r>
              <a:rPr sz="2800" b="1" spc="-90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2800" b="1" spc="-305" dirty="0">
                <a:solidFill>
                  <a:srgbClr val="00AFEF"/>
                </a:solidFill>
                <a:latin typeface="Arial"/>
                <a:cs typeface="Arial"/>
              </a:rPr>
              <a:t>E  </a:t>
            </a:r>
            <a:r>
              <a:rPr sz="2800" b="1" u="sng" spc="-10" dirty="0">
                <a:solidFill>
                  <a:srgbClr val="00AFEF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INFORMACIÓN:						</a:t>
            </a:r>
            <a:endParaRPr sz="2800" dirty="0">
              <a:latin typeface="Arial"/>
              <a:cs typeface="Arial"/>
            </a:endParaRPr>
          </a:p>
          <a:p>
            <a:pPr marL="12700" marR="7620" indent="7620">
              <a:lnSpc>
                <a:spcPts val="3020"/>
              </a:lnSpc>
              <a:spcBef>
                <a:spcPts val="1405"/>
              </a:spcBef>
              <a:tabLst>
                <a:tab pos="593090" algn="l"/>
                <a:tab pos="2310765" algn="l"/>
                <a:tab pos="4165600" algn="l"/>
                <a:tab pos="4522470" algn="l"/>
                <a:tab pos="5097145" algn="l"/>
                <a:tab pos="5843905" algn="l"/>
                <a:tab pos="7648575" algn="l"/>
                <a:tab pos="8221345" algn="l"/>
              </a:tabLst>
            </a:pPr>
            <a:r>
              <a:rPr lang="es-CL" sz="2800" b="1" spc="-195" dirty="0" smtClean="0">
                <a:solidFill>
                  <a:srgbClr val="00AFEF"/>
                </a:solidFill>
                <a:latin typeface="Arial"/>
                <a:cs typeface="Arial"/>
              </a:rPr>
              <a:t>Precio es en pesos  y el producto es dulces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6832" y="2943061"/>
            <a:ext cx="6559296" cy="3050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80287" y="195071"/>
            <a:ext cx="10613390" cy="6132830"/>
            <a:chOff x="780287" y="195071"/>
            <a:chExt cx="10613390" cy="6132830"/>
          </a:xfrm>
        </p:grpSpPr>
        <p:sp>
          <p:nvSpPr>
            <p:cNvPr id="6" name="object 6"/>
            <p:cNvSpPr/>
            <p:nvPr/>
          </p:nvSpPr>
          <p:spPr>
            <a:xfrm>
              <a:off x="1207007" y="4343400"/>
              <a:ext cx="9875520" cy="0"/>
            </a:xfrm>
            <a:custGeom>
              <a:avLst/>
              <a:gdLst/>
              <a:ahLst/>
              <a:cxnLst/>
              <a:rect l="l" t="t" r="r" b="b"/>
              <a:pathLst>
                <a:path w="9875520">
                  <a:moveTo>
                    <a:pt x="0" y="0"/>
                  </a:moveTo>
                  <a:lnTo>
                    <a:pt x="987552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0287" y="195071"/>
              <a:ext cx="10613135" cy="61325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35395"/>
            <a:chOff x="0" y="0"/>
            <a:chExt cx="12192000" cy="6335395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3352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404" y="106679"/>
            <a:ext cx="11732260" cy="6207760"/>
            <a:chOff x="184404" y="106679"/>
            <a:chExt cx="11732260" cy="6207760"/>
          </a:xfrm>
        </p:grpSpPr>
        <p:sp>
          <p:nvSpPr>
            <p:cNvPr id="3" name="object 3"/>
            <p:cNvSpPr/>
            <p:nvPr/>
          </p:nvSpPr>
          <p:spPr>
            <a:xfrm>
              <a:off x="1193292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4404" y="106679"/>
              <a:ext cx="11731752" cy="6207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6723" y="1526977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1876723" y="446484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2800" y="625078"/>
            <a:ext cx="4270623" cy="74768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-190" dirty="0"/>
              <a:t>Ley </a:t>
            </a:r>
            <a:r>
              <a:rPr spc="-288" dirty="0"/>
              <a:t>de </a:t>
            </a:r>
            <a:r>
              <a:rPr spc="-271" dirty="0"/>
              <a:t>la</a:t>
            </a:r>
            <a:r>
              <a:rPr spc="-18" dirty="0"/>
              <a:t> </a:t>
            </a:r>
            <a:r>
              <a:rPr spc="-260" dirty="0"/>
              <a:t>oferta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7977" y="1686211"/>
            <a:ext cx="166092" cy="237675"/>
          </a:xfrm>
          <a:prstGeom prst="rect">
            <a:avLst/>
          </a:prstGeom>
        </p:spPr>
        <p:txBody>
          <a:bodyPr vert="horz" wrap="square" lIns="0" tIns="10268" rIns="0" bIns="0" rtlCol="0">
            <a:spAutoFit/>
          </a:bodyPr>
          <a:lstStyle/>
          <a:p>
            <a:pPr marL="8929">
              <a:spcBef>
                <a:spcPts val="80"/>
              </a:spcBef>
            </a:pPr>
            <a:r>
              <a:rPr sz="1477" spc="-313" dirty="0">
                <a:solidFill>
                  <a:srgbClr val="929292"/>
                </a:solidFill>
                <a:latin typeface="MS UI Gothic"/>
                <a:cs typeface="MS UI Gothic"/>
              </a:rPr>
              <a:t>❖</a:t>
            </a:r>
            <a:endParaRPr sz="1477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800" y="1563196"/>
            <a:ext cx="4419600" cy="38516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8483" rIns="0" bIns="0" rtlCol="0">
            <a:spAutoFit/>
          </a:bodyPr>
          <a:lstStyle/>
          <a:p>
            <a:pPr marL="8929" marR="3572" algn="just">
              <a:lnSpc>
                <a:spcPct val="111900"/>
              </a:lnSpc>
              <a:spcBef>
                <a:spcPts val="67"/>
              </a:spcBef>
            </a:pPr>
            <a:r>
              <a:rPr sz="2461" spc="7" dirty="0">
                <a:solidFill>
                  <a:srgbClr val="414141"/>
                </a:solidFill>
                <a:latin typeface="Book Antiqua"/>
                <a:cs typeface="Book Antiqua"/>
              </a:rPr>
              <a:t>Según </a:t>
            </a:r>
            <a:r>
              <a:rPr sz="2461" spc="4" dirty="0">
                <a:solidFill>
                  <a:srgbClr val="414141"/>
                </a:solidFill>
                <a:latin typeface="Book Antiqua"/>
                <a:cs typeface="Book Antiqua"/>
              </a:rPr>
              <a:t>la ley </a:t>
            </a:r>
            <a:r>
              <a:rPr sz="2461" spc="7" dirty="0">
                <a:solidFill>
                  <a:srgbClr val="414141"/>
                </a:solidFill>
                <a:latin typeface="Book Antiqua"/>
                <a:cs typeface="Book Antiqua"/>
              </a:rPr>
              <a:t>de </a:t>
            </a:r>
            <a:r>
              <a:rPr sz="2461" spc="4" dirty="0">
                <a:solidFill>
                  <a:srgbClr val="414141"/>
                </a:solidFill>
                <a:latin typeface="Book Antiqua"/>
                <a:cs typeface="Book Antiqua"/>
              </a:rPr>
              <a:t>la </a:t>
            </a:r>
            <a:r>
              <a:rPr sz="2461" spc="7" dirty="0">
                <a:solidFill>
                  <a:srgbClr val="414141"/>
                </a:solidFill>
                <a:latin typeface="Book Antiqua"/>
                <a:cs typeface="Book Antiqua"/>
              </a:rPr>
              <a:t>Oferta podemos </a:t>
            </a:r>
            <a:r>
              <a:rPr sz="2461" dirty="0">
                <a:solidFill>
                  <a:srgbClr val="414141"/>
                </a:solidFill>
                <a:latin typeface="Book Antiqua"/>
                <a:cs typeface="Book Antiqua"/>
              </a:rPr>
              <a:t>afirmar </a:t>
            </a:r>
            <a:r>
              <a:rPr sz="2461" spc="7" dirty="0">
                <a:solidFill>
                  <a:srgbClr val="414141"/>
                </a:solidFill>
                <a:latin typeface="Book Antiqua"/>
                <a:cs typeface="Book Antiqua"/>
              </a:rPr>
              <a:t>que existe una  </a:t>
            </a:r>
            <a:r>
              <a:rPr sz="2461" dirty="0">
                <a:solidFill>
                  <a:srgbClr val="414141"/>
                </a:solidFill>
                <a:latin typeface="Book Antiqua"/>
                <a:cs typeface="Book Antiqua"/>
              </a:rPr>
              <a:t>relación directa </a:t>
            </a:r>
            <a:r>
              <a:rPr sz="2461" spc="-4" dirty="0">
                <a:solidFill>
                  <a:srgbClr val="414141"/>
                </a:solidFill>
                <a:latin typeface="Book Antiqua"/>
                <a:cs typeface="Book Antiqua"/>
              </a:rPr>
              <a:t>entre </a:t>
            </a:r>
            <a:r>
              <a:rPr sz="2461" spc="4" dirty="0">
                <a:solidFill>
                  <a:srgbClr val="414141"/>
                </a:solidFill>
                <a:latin typeface="Book Antiqua"/>
                <a:cs typeface="Book Antiqua"/>
              </a:rPr>
              <a:t>la </a:t>
            </a:r>
            <a:r>
              <a:rPr sz="2461" spc="7" dirty="0">
                <a:solidFill>
                  <a:srgbClr val="414141"/>
                </a:solidFill>
                <a:latin typeface="Book Antiqua"/>
                <a:cs typeface="Book Antiqua"/>
              </a:rPr>
              <a:t>cantidad ofertada de un </a:t>
            </a:r>
            <a:r>
              <a:rPr sz="2461" spc="4" dirty="0">
                <a:solidFill>
                  <a:srgbClr val="414141"/>
                </a:solidFill>
                <a:latin typeface="Book Antiqua"/>
                <a:cs typeface="Book Antiqua"/>
              </a:rPr>
              <a:t>bien </a:t>
            </a:r>
            <a:r>
              <a:rPr sz="2461" spc="11" dirty="0">
                <a:solidFill>
                  <a:srgbClr val="414141"/>
                </a:solidFill>
                <a:latin typeface="Book Antiqua"/>
                <a:cs typeface="Book Antiqua"/>
              </a:rPr>
              <a:t>y </a:t>
            </a:r>
            <a:r>
              <a:rPr sz="2461" spc="7" dirty="0">
                <a:solidFill>
                  <a:srgbClr val="414141"/>
                </a:solidFill>
                <a:latin typeface="Book Antiqua"/>
                <a:cs typeface="Book Antiqua"/>
              </a:rPr>
              <a:t>su  </a:t>
            </a:r>
            <a:r>
              <a:rPr sz="2461" dirty="0">
                <a:solidFill>
                  <a:srgbClr val="414141"/>
                </a:solidFill>
                <a:latin typeface="Book Antiqua"/>
                <a:cs typeface="Book Antiqua"/>
              </a:rPr>
              <a:t>precio, </a:t>
            </a:r>
            <a:r>
              <a:rPr sz="2461" spc="7" dirty="0">
                <a:solidFill>
                  <a:srgbClr val="414141"/>
                </a:solidFill>
                <a:latin typeface="Book Antiqua"/>
                <a:cs typeface="Book Antiqua"/>
              </a:rPr>
              <a:t>al aumentar el </a:t>
            </a:r>
            <a:r>
              <a:rPr sz="2461" dirty="0">
                <a:solidFill>
                  <a:srgbClr val="414141"/>
                </a:solidFill>
                <a:latin typeface="Book Antiqua"/>
                <a:cs typeface="Book Antiqua"/>
              </a:rPr>
              <a:t>precio, </a:t>
            </a:r>
            <a:r>
              <a:rPr sz="2461" spc="7" dirty="0">
                <a:solidFill>
                  <a:srgbClr val="414141"/>
                </a:solidFill>
                <a:latin typeface="Book Antiqua"/>
                <a:cs typeface="Book Antiqua"/>
              </a:rPr>
              <a:t>aumenta </a:t>
            </a:r>
            <a:r>
              <a:rPr sz="2461" spc="4" dirty="0">
                <a:solidFill>
                  <a:srgbClr val="414141"/>
                </a:solidFill>
                <a:latin typeface="Book Antiqua"/>
                <a:cs typeface="Book Antiqua"/>
              </a:rPr>
              <a:t>la</a:t>
            </a:r>
            <a:r>
              <a:rPr sz="2461" spc="-7" dirty="0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sz="2461" spc="7" dirty="0" err="1">
                <a:solidFill>
                  <a:srgbClr val="414141"/>
                </a:solidFill>
                <a:latin typeface="Book Antiqua"/>
                <a:cs typeface="Book Antiqua"/>
              </a:rPr>
              <a:t>cantidad</a:t>
            </a:r>
            <a:r>
              <a:rPr sz="2461" spc="7" dirty="0" smtClean="0">
                <a:solidFill>
                  <a:srgbClr val="414141"/>
                </a:solidFill>
                <a:latin typeface="Book Antiqua"/>
                <a:cs typeface="Book Antiqua"/>
              </a:rPr>
              <a:t>.</a:t>
            </a:r>
            <a:endParaRPr lang="es-CL" sz="2461" spc="7" dirty="0" smtClean="0">
              <a:solidFill>
                <a:srgbClr val="414141"/>
              </a:solidFill>
              <a:latin typeface="Book Antiqua"/>
              <a:cs typeface="Book Antiqua"/>
            </a:endParaRPr>
          </a:p>
          <a:p>
            <a:pPr marL="8929" marR="3572" algn="just">
              <a:lnSpc>
                <a:spcPct val="111900"/>
              </a:lnSpc>
              <a:spcBef>
                <a:spcPts val="67"/>
              </a:spcBef>
            </a:pPr>
            <a:r>
              <a:rPr lang="es-CL" sz="2461" spc="7" dirty="0" smtClean="0">
                <a:solidFill>
                  <a:srgbClr val="414141"/>
                </a:solidFill>
                <a:latin typeface="Book Antiqua"/>
                <a:cs typeface="Book Antiqua"/>
              </a:rPr>
              <a:t>Si baja el precio del producto la oferta es menor.</a:t>
            </a:r>
          </a:p>
          <a:p>
            <a:pPr marL="8929" marR="3572" algn="just">
              <a:lnSpc>
                <a:spcPct val="111900"/>
              </a:lnSpc>
              <a:spcBef>
                <a:spcPts val="67"/>
              </a:spcBef>
            </a:pPr>
            <a:r>
              <a:rPr lang="es-CL" sz="2461" spc="7" dirty="0" smtClean="0">
                <a:solidFill>
                  <a:srgbClr val="414141"/>
                </a:solidFill>
                <a:latin typeface="Book Antiqua"/>
                <a:cs typeface="Book Antiqua"/>
              </a:rPr>
              <a:t>¿Por qué?</a:t>
            </a:r>
            <a:endParaRPr sz="2461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9800" y="1681196"/>
            <a:ext cx="4114800" cy="350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75445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100"/>
              </a:spcBef>
              <a:tabLst>
                <a:tab pos="3702685" algn="l"/>
                <a:tab pos="10140315" algn="l"/>
              </a:tabLst>
            </a:pPr>
            <a:r>
              <a:rPr spc="-5" dirty="0"/>
              <a:t> 	</a:t>
            </a:r>
            <a:r>
              <a:rPr spc="-415" dirty="0"/>
              <a:t>EJERCICIO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21410" y="1809114"/>
            <a:ext cx="10149179" cy="139525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67005" marR="5715" indent="7620">
              <a:lnSpc>
                <a:spcPts val="3020"/>
              </a:lnSpc>
              <a:spcBef>
                <a:spcPts val="480"/>
              </a:spcBef>
              <a:tabLst>
                <a:tab pos="2206625" algn="l"/>
                <a:tab pos="2901950" algn="l"/>
                <a:tab pos="4366260" algn="l"/>
                <a:tab pos="5062855" algn="l"/>
                <a:tab pos="6619240" algn="l"/>
                <a:tab pos="7681595" algn="l"/>
                <a:tab pos="8375015" algn="l"/>
              </a:tabLst>
            </a:pPr>
            <a:r>
              <a:rPr spc="-105" dirty="0"/>
              <a:t>GR</a:t>
            </a:r>
            <a:r>
              <a:rPr spc="-114" dirty="0"/>
              <a:t>A</a:t>
            </a:r>
            <a:r>
              <a:rPr spc="-45" dirty="0"/>
              <a:t>FI</a:t>
            </a:r>
            <a:r>
              <a:rPr spc="-60" dirty="0"/>
              <a:t>Q</a:t>
            </a:r>
            <a:r>
              <a:rPr spc="-270" dirty="0"/>
              <a:t>U</a:t>
            </a:r>
            <a:r>
              <a:rPr spc="-245" dirty="0"/>
              <a:t>E</a:t>
            </a:r>
            <a:r>
              <a:rPr dirty="0"/>
              <a:t>	</a:t>
            </a:r>
            <a:r>
              <a:rPr spc="-195" dirty="0"/>
              <a:t>L</a:t>
            </a:r>
            <a:r>
              <a:rPr spc="-235" dirty="0"/>
              <a:t>A</a:t>
            </a:r>
            <a:r>
              <a:rPr dirty="0"/>
              <a:t>	</a:t>
            </a:r>
            <a:r>
              <a:rPr spc="-120" dirty="0"/>
              <a:t>CURVA</a:t>
            </a:r>
            <a:r>
              <a:rPr dirty="0"/>
              <a:t>	</a:t>
            </a:r>
            <a:r>
              <a:rPr spc="-290" dirty="0"/>
              <a:t>DE</a:t>
            </a:r>
            <a:r>
              <a:rPr dirty="0"/>
              <a:t>	</a:t>
            </a:r>
            <a:r>
              <a:rPr spc="-250" dirty="0"/>
              <a:t>OFE</a:t>
            </a:r>
            <a:r>
              <a:rPr spc="-254" dirty="0"/>
              <a:t>R</a:t>
            </a:r>
            <a:r>
              <a:rPr spc="-204" dirty="0"/>
              <a:t>T</a:t>
            </a:r>
            <a:r>
              <a:rPr spc="-235" dirty="0"/>
              <a:t>A</a:t>
            </a:r>
            <a:r>
              <a:rPr dirty="0"/>
              <a:t>	</a:t>
            </a:r>
            <a:r>
              <a:rPr spc="-15" dirty="0"/>
              <a:t>CON</a:t>
            </a:r>
            <a:r>
              <a:rPr dirty="0"/>
              <a:t>	</a:t>
            </a:r>
            <a:r>
              <a:rPr spc="-195" dirty="0"/>
              <a:t>L</a:t>
            </a:r>
            <a:r>
              <a:rPr spc="-235" dirty="0"/>
              <a:t>A</a:t>
            </a:r>
            <a:r>
              <a:rPr dirty="0"/>
              <a:t>	</a:t>
            </a:r>
            <a:r>
              <a:rPr spc="-100" dirty="0"/>
              <a:t>SIGUIEN</a:t>
            </a:r>
            <a:r>
              <a:rPr spc="-85" dirty="0"/>
              <a:t>T</a:t>
            </a:r>
            <a:r>
              <a:rPr spc="-310" dirty="0"/>
              <a:t>E  </a:t>
            </a:r>
            <a:r>
              <a:rPr spc="-10" dirty="0"/>
              <a:t>INFORMACIÓN:</a:t>
            </a:r>
          </a:p>
          <a:p>
            <a:pPr marL="167005" marR="5080" indent="7620">
              <a:lnSpc>
                <a:spcPts val="3020"/>
              </a:lnSpc>
              <a:spcBef>
                <a:spcPts val="1415"/>
              </a:spcBef>
              <a:tabLst>
                <a:tab pos="748030" algn="l"/>
                <a:tab pos="2465705" algn="l"/>
                <a:tab pos="4320540" algn="l"/>
                <a:tab pos="4677410" algn="l"/>
                <a:tab pos="5252085" algn="l"/>
                <a:tab pos="5998845" algn="l"/>
                <a:tab pos="7803515" algn="l"/>
                <a:tab pos="8376284" algn="l"/>
              </a:tabLst>
            </a:pPr>
            <a:r>
              <a:rPr lang="es-CL" spc="-195" dirty="0" smtClean="0"/>
              <a:t>El producto son dulces y  el precio es en pesos</a:t>
            </a:r>
            <a:endParaRPr spc="-170" dirty="0"/>
          </a:p>
        </p:txBody>
      </p:sp>
      <p:sp>
        <p:nvSpPr>
          <p:cNvPr id="4" name="object 4"/>
          <p:cNvSpPr/>
          <p:nvPr/>
        </p:nvSpPr>
        <p:spPr>
          <a:xfrm>
            <a:off x="3163823" y="3541776"/>
            <a:ext cx="5385816" cy="262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1479" y="669036"/>
            <a:ext cx="7411720" cy="5702935"/>
            <a:chOff x="4221479" y="669036"/>
            <a:chExt cx="7411720" cy="5702935"/>
          </a:xfrm>
        </p:grpSpPr>
        <p:sp>
          <p:nvSpPr>
            <p:cNvPr id="3" name="object 3"/>
            <p:cNvSpPr/>
            <p:nvPr/>
          </p:nvSpPr>
          <p:spPr>
            <a:xfrm>
              <a:off x="4221479" y="1737360"/>
              <a:ext cx="6939280" cy="0"/>
            </a:xfrm>
            <a:custGeom>
              <a:avLst/>
              <a:gdLst/>
              <a:ahLst/>
              <a:cxnLst/>
              <a:rect l="l" t="t" r="r" b="b"/>
              <a:pathLst>
                <a:path w="6939280">
                  <a:moveTo>
                    <a:pt x="0" y="0"/>
                  </a:moveTo>
                  <a:lnTo>
                    <a:pt x="6938772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98491" y="669036"/>
              <a:ext cx="6934200" cy="5702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34752"/>
              </p:ext>
            </p:extLst>
          </p:nvPr>
        </p:nvGraphicFramePr>
        <p:xfrm>
          <a:off x="613409" y="668401"/>
          <a:ext cx="4085082" cy="5180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9683"/>
                <a:gridCol w="1915399"/>
              </a:tblGrid>
              <a:tr h="998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130" dirty="0">
                          <a:latin typeface="Arial"/>
                          <a:cs typeface="Arial"/>
                        </a:rPr>
                        <a:t>PRECIO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305435" marR="267335" indent="-304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ID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  </a:t>
                      </a:r>
                      <a:r>
                        <a:rPr sz="1800" b="1" spc="-114" dirty="0">
                          <a:latin typeface="Arial"/>
                          <a:cs typeface="Arial"/>
                        </a:rPr>
                        <a:t>OFRECIDA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707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CE2F5"/>
                    </a:solidFill>
                  </a:tcPr>
                </a:tc>
              </a:tr>
              <a:tr h="765810">
                <a:tc>
                  <a:txBody>
                    <a:bodyPr/>
                    <a:lstStyle/>
                    <a:p>
                      <a:pPr algn="ctr">
                        <a:lnSpc>
                          <a:spcPts val="2860"/>
                        </a:lnSpc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10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0"/>
                        </a:lnSpc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100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836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200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836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30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300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836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40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400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8365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50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800" b="1" spc="-400" dirty="0">
                          <a:latin typeface="Arial"/>
                          <a:cs typeface="Arial"/>
                        </a:rPr>
                        <a:t>500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80" y="0"/>
            <a:ext cx="11117580" cy="6256020"/>
            <a:chOff x="449580" y="0"/>
            <a:chExt cx="11117580" cy="6256020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" y="0"/>
              <a:ext cx="11117580" cy="6256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6723" y="1526977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1876723" y="446484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9200" y="571500"/>
            <a:ext cx="9905999" cy="76646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4922" spc="80" dirty="0"/>
              <a:t>2.</a:t>
            </a:r>
            <a:r>
              <a:rPr sz="4922" spc="-176" dirty="0"/>
              <a:t> </a:t>
            </a:r>
            <a:r>
              <a:rPr sz="4922" spc="80" dirty="0"/>
              <a:t>EL</a:t>
            </a:r>
            <a:r>
              <a:rPr sz="4922" spc="-176" dirty="0"/>
              <a:t> </a:t>
            </a:r>
            <a:r>
              <a:rPr sz="4922" spc="46" dirty="0"/>
              <a:t>PRECIO</a:t>
            </a:r>
            <a:r>
              <a:rPr sz="4922" spc="-176" dirty="0"/>
              <a:t> </a:t>
            </a:r>
            <a:r>
              <a:rPr sz="4922" spc="148" dirty="0"/>
              <a:t>DE</a:t>
            </a:r>
            <a:r>
              <a:rPr sz="4922" spc="-176" dirty="0"/>
              <a:t> </a:t>
            </a:r>
            <a:r>
              <a:rPr sz="4922" spc="39" dirty="0"/>
              <a:t>EQUILIBRIO</a:t>
            </a:r>
            <a:endParaRPr sz="4922" dirty="0"/>
          </a:p>
        </p:txBody>
      </p:sp>
      <p:sp>
        <p:nvSpPr>
          <p:cNvPr id="5" name="object 5"/>
          <p:cNvSpPr txBox="1"/>
          <p:nvPr/>
        </p:nvSpPr>
        <p:spPr>
          <a:xfrm>
            <a:off x="762000" y="3206430"/>
            <a:ext cx="154037" cy="219521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929">
              <a:spcBef>
                <a:spcPts val="67"/>
              </a:spcBef>
            </a:pPr>
            <a:r>
              <a:rPr sz="1371" spc="-302" dirty="0">
                <a:solidFill>
                  <a:srgbClr val="929292"/>
                </a:solidFill>
                <a:latin typeface="MS UI Gothic"/>
                <a:cs typeface="MS UI Gothic"/>
              </a:rPr>
              <a:t>❖</a:t>
            </a:r>
            <a:endParaRPr sz="1371" dirty="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799" y="3136316"/>
            <a:ext cx="3982641" cy="359750"/>
          </a:xfrm>
          <a:prstGeom prst="rect">
            <a:avLst/>
          </a:prstGeom>
        </p:spPr>
        <p:txBody>
          <a:bodyPr vert="horz" wrap="square" lIns="0" tIns="8037" rIns="0" bIns="0" rtlCol="0">
            <a:spAutoFit/>
          </a:bodyPr>
          <a:lstStyle/>
          <a:p>
            <a:pPr marL="8929">
              <a:spcBef>
                <a:spcPts val="63"/>
              </a:spcBef>
            </a:pPr>
            <a:r>
              <a:rPr sz="2285" spc="-7" dirty="0">
                <a:solidFill>
                  <a:srgbClr val="414141"/>
                </a:solidFill>
                <a:latin typeface="Book Antiqua"/>
                <a:cs typeface="Book Antiqua"/>
              </a:rPr>
              <a:t>El </a:t>
            </a:r>
            <a:r>
              <a:rPr sz="2285" spc="-14" dirty="0">
                <a:solidFill>
                  <a:srgbClr val="414141"/>
                </a:solidFill>
                <a:latin typeface="Book Antiqua"/>
                <a:cs typeface="Book Antiqua"/>
              </a:rPr>
              <a:t>precio </a:t>
            </a:r>
            <a:r>
              <a:rPr sz="2285" spc="-7" dirty="0">
                <a:solidFill>
                  <a:srgbClr val="414141"/>
                </a:solidFill>
                <a:latin typeface="Book Antiqua"/>
                <a:cs typeface="Book Antiqua"/>
              </a:rPr>
              <a:t>de equilibrio </a:t>
            </a:r>
            <a:r>
              <a:rPr sz="2285" spc="-4" dirty="0">
                <a:solidFill>
                  <a:srgbClr val="414141"/>
                </a:solidFill>
                <a:latin typeface="Book Antiqua"/>
                <a:cs typeface="Book Antiqua"/>
              </a:rPr>
              <a:t>es</a:t>
            </a:r>
            <a:r>
              <a:rPr sz="2285" spc="190" dirty="0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sz="2285" spc="-7" dirty="0">
                <a:solidFill>
                  <a:srgbClr val="414141"/>
                </a:solidFill>
                <a:latin typeface="Book Antiqua"/>
                <a:cs typeface="Book Antiqua"/>
              </a:rPr>
              <a:t>aquel</a:t>
            </a:r>
            <a:endParaRPr sz="2285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00" y="3505200"/>
            <a:ext cx="3982641" cy="116933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 algn="just">
              <a:lnSpc>
                <a:spcPct val="110300"/>
              </a:lnSpc>
              <a:spcBef>
                <a:spcPts val="70"/>
              </a:spcBef>
            </a:pPr>
            <a:r>
              <a:rPr sz="2285" spc="-7" dirty="0">
                <a:solidFill>
                  <a:srgbClr val="414141"/>
                </a:solidFill>
                <a:latin typeface="Book Antiqua"/>
                <a:cs typeface="Book Antiqua"/>
              </a:rPr>
              <a:t>en </a:t>
            </a:r>
            <a:r>
              <a:rPr sz="2285" spc="-4" dirty="0">
                <a:solidFill>
                  <a:srgbClr val="414141"/>
                </a:solidFill>
                <a:latin typeface="Book Antiqua"/>
                <a:cs typeface="Book Antiqua"/>
              </a:rPr>
              <a:t>el </a:t>
            </a:r>
            <a:r>
              <a:rPr sz="2285" spc="-7" dirty="0">
                <a:solidFill>
                  <a:srgbClr val="414141"/>
                </a:solidFill>
                <a:latin typeface="Book Antiqua"/>
                <a:cs typeface="Book Antiqua"/>
              </a:rPr>
              <a:t>que hay coincidencia  </a:t>
            </a:r>
            <a:r>
              <a:rPr sz="2285" spc="-14" dirty="0">
                <a:solidFill>
                  <a:srgbClr val="414141"/>
                </a:solidFill>
                <a:latin typeface="Book Antiqua"/>
                <a:cs typeface="Book Antiqua"/>
              </a:rPr>
              <a:t>entre </a:t>
            </a:r>
            <a:r>
              <a:rPr sz="2285" spc="-7" dirty="0">
                <a:solidFill>
                  <a:srgbClr val="414141"/>
                </a:solidFill>
                <a:latin typeface="Book Antiqua"/>
                <a:cs typeface="Book Antiqua"/>
              </a:rPr>
              <a:t>las cantidades </a:t>
            </a:r>
            <a:r>
              <a:rPr sz="2285" spc="-11" dirty="0">
                <a:solidFill>
                  <a:srgbClr val="414141"/>
                </a:solidFill>
                <a:latin typeface="Book Antiqua"/>
                <a:cs typeface="Book Antiqua"/>
              </a:rPr>
              <a:t>ofrecidas  </a:t>
            </a:r>
            <a:r>
              <a:rPr sz="2285" spc="-7" dirty="0">
                <a:solidFill>
                  <a:srgbClr val="414141"/>
                </a:solidFill>
                <a:latin typeface="Book Antiqua"/>
                <a:cs typeface="Book Antiqua"/>
              </a:rPr>
              <a:t>y las demandadas</a:t>
            </a:r>
            <a:r>
              <a:rPr sz="2285" spc="-7" dirty="0">
                <a:solidFill>
                  <a:srgbClr val="414141"/>
                </a:solidFill>
                <a:latin typeface="Book Antiqua"/>
                <a:cs typeface="Book Antiqua"/>
              </a:rPr>
              <a:t>.</a:t>
            </a:r>
            <a:endParaRPr sz="2285" dirty="0">
              <a:latin typeface="Book Antiqua"/>
              <a:cs typeface="Book Antiq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0200" y="1857422"/>
            <a:ext cx="4899831" cy="3857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23200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0268" y="131063"/>
            <a:ext cx="10888980" cy="5737860"/>
            <a:chOff x="620268" y="131063"/>
            <a:chExt cx="10888980" cy="5737860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0268" y="131063"/>
              <a:ext cx="10888980" cy="57378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Aprendizaje Esperado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1410" y="1809114"/>
            <a:ext cx="10149179" cy="1723549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s-CL" dirty="0" smtClean="0"/>
              <a:t>Comprender las características esenciales del funcionamiento del mercado, es decir como operan la oferta y la demanda de bienes y servicios y distinguir los factores que intervienen en la fijación de los precios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409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6511"/>
            <a:ext cx="12192000" cy="5927090"/>
            <a:chOff x="0" y="286511"/>
            <a:chExt cx="12192000" cy="592709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6511"/>
              <a:ext cx="12192000" cy="5926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447" y="143255"/>
            <a:ext cx="11934825" cy="6170930"/>
            <a:chOff x="155447" y="143255"/>
            <a:chExt cx="11934825" cy="6170930"/>
          </a:xfrm>
        </p:grpSpPr>
        <p:sp>
          <p:nvSpPr>
            <p:cNvPr id="3" name="object 3"/>
            <p:cNvSpPr/>
            <p:nvPr/>
          </p:nvSpPr>
          <p:spPr>
            <a:xfrm>
              <a:off x="1193292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447" y="143255"/>
              <a:ext cx="11934444" cy="6170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6723" y="1526977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1876723" y="446484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4300" y="625078"/>
            <a:ext cx="3047702" cy="74768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74" dirty="0"/>
              <a:t>ÍNDICE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7977" y="1620203"/>
            <a:ext cx="7349579" cy="2850630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455398" indent="-446469">
              <a:spcBef>
                <a:spcPts val="74"/>
              </a:spcBef>
              <a:buAutoNum type="arabicPeriod"/>
              <a:tabLst>
                <a:tab pos="454951" algn="l"/>
                <a:tab pos="455398" algn="l"/>
              </a:tabLst>
            </a:pP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MERCADO</a:t>
            </a:r>
            <a:endParaRPr sz="2426" dirty="0">
              <a:latin typeface="Book Antiqua"/>
              <a:cs typeface="Book Antiqua"/>
            </a:endParaRPr>
          </a:p>
          <a:p>
            <a:pPr marL="455398" indent="-446469">
              <a:spcBef>
                <a:spcPts val="1941"/>
              </a:spcBef>
              <a:buAutoNum type="arabicPeriod"/>
              <a:tabLst>
                <a:tab pos="454951" algn="l"/>
                <a:tab pos="455398" algn="l"/>
              </a:tabLst>
            </a:pPr>
            <a:r>
              <a:rPr sz="2426" spc="-39" dirty="0">
                <a:solidFill>
                  <a:srgbClr val="414141"/>
                </a:solidFill>
                <a:latin typeface="Book Antiqua"/>
                <a:cs typeface="Book Antiqua"/>
              </a:rPr>
              <a:t>OFERTA,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DEMANDA Y </a:t>
            </a:r>
            <a:r>
              <a:rPr sz="2426" spc="-7" dirty="0">
                <a:solidFill>
                  <a:srgbClr val="414141"/>
                </a:solidFill>
                <a:latin typeface="Book Antiqua"/>
                <a:cs typeface="Book Antiqua"/>
              </a:rPr>
              <a:t>PUNTO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DE</a:t>
            </a:r>
            <a:r>
              <a:rPr sz="2426" spc="-214" dirty="0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EQUILIBRIO</a:t>
            </a:r>
            <a:endParaRPr sz="2426" dirty="0">
              <a:latin typeface="Book Antiqua"/>
              <a:cs typeface="Book Antiqua"/>
            </a:endParaRPr>
          </a:p>
          <a:p>
            <a:pPr marL="455398" indent="-446469">
              <a:spcBef>
                <a:spcPts val="1941"/>
              </a:spcBef>
              <a:buAutoNum type="arabicPeriod"/>
              <a:tabLst>
                <a:tab pos="454951" algn="l"/>
                <a:tab pos="455398" algn="l"/>
              </a:tabLst>
            </a:pPr>
            <a:r>
              <a:rPr sz="2426" dirty="0" smtClean="0">
                <a:solidFill>
                  <a:srgbClr val="414141"/>
                </a:solidFill>
                <a:latin typeface="Book Antiqua"/>
                <a:cs typeface="Book Antiqua"/>
              </a:rPr>
              <a:t>MERCADO</a:t>
            </a:r>
            <a:endParaRPr sz="2426" dirty="0">
              <a:latin typeface="Book Antiqua"/>
              <a:cs typeface="Book Antiqua"/>
            </a:endParaRPr>
          </a:p>
          <a:p>
            <a:pPr marL="455398" indent="-446469">
              <a:spcBef>
                <a:spcPts val="1941"/>
              </a:spcBef>
              <a:buAutoNum type="arabicPeriod"/>
              <a:tabLst>
                <a:tab pos="454951" algn="l"/>
                <a:tab pos="455398" algn="l"/>
              </a:tabLst>
            </a:pP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TIPOS DE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MERCADO</a:t>
            </a:r>
            <a:endParaRPr sz="2426" dirty="0">
              <a:latin typeface="Book Antiqua"/>
              <a:cs typeface="Book Antiqua"/>
            </a:endParaRPr>
          </a:p>
          <a:p>
            <a:pPr marL="455398" indent="-446469">
              <a:spcBef>
                <a:spcPts val="1941"/>
              </a:spcBef>
              <a:buAutoNum type="arabicPeriod"/>
              <a:tabLst>
                <a:tab pos="454951" algn="l"/>
                <a:tab pos="455398" algn="l"/>
              </a:tabLst>
            </a:pPr>
            <a:r>
              <a:rPr sz="2426" spc="-32" dirty="0">
                <a:solidFill>
                  <a:srgbClr val="414141"/>
                </a:solidFill>
                <a:latin typeface="Book Antiqua"/>
                <a:cs typeface="Book Antiqua"/>
              </a:rPr>
              <a:t>FALLOS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DE</a:t>
            </a:r>
            <a:r>
              <a:rPr sz="2426" spc="28" dirty="0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MERCADO</a:t>
            </a:r>
            <a:endParaRPr sz="2426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58566" y="4080867"/>
            <a:ext cx="2053828" cy="2053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43684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6723" y="1526977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1876723" y="446484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3200" y="625078"/>
            <a:ext cx="4991845" cy="74768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lang="es-CL" spc="67" dirty="0"/>
              <a:t>1</a:t>
            </a:r>
            <a:r>
              <a:rPr spc="67" dirty="0" smtClean="0"/>
              <a:t>.</a:t>
            </a:r>
            <a:r>
              <a:rPr spc="-186" dirty="0" smtClean="0"/>
              <a:t> </a:t>
            </a:r>
            <a:r>
              <a:rPr spc="53" dirty="0"/>
              <a:t>MERCADOS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1891" y="1698998"/>
            <a:ext cx="163413" cy="232548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441" spc="-299" dirty="0">
                <a:solidFill>
                  <a:srgbClr val="929292"/>
                </a:solidFill>
                <a:latin typeface="MS UI Gothic"/>
                <a:cs typeface="MS UI Gothic"/>
              </a:rPr>
              <a:t>❖</a:t>
            </a:r>
            <a:endParaRPr sz="1441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4430" y="1588699"/>
            <a:ext cx="8198346" cy="2080738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 algn="just">
              <a:lnSpc>
                <a:spcPct val="111100"/>
              </a:lnSpc>
              <a:spcBef>
                <a:spcPts val="70"/>
              </a:spcBef>
            </a:pP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Se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conoce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como </a:t>
            </a:r>
            <a:r>
              <a:rPr sz="2426" spc="-7" dirty="0">
                <a:solidFill>
                  <a:srgbClr val="414141"/>
                </a:solidFill>
                <a:latin typeface="Book Antiqua"/>
                <a:cs typeface="Book Antiqua"/>
              </a:rPr>
              <a:t>mercado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el lugar en el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cual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se </a:t>
            </a:r>
            <a:r>
              <a:rPr sz="2426" spc="-7" dirty="0">
                <a:solidFill>
                  <a:srgbClr val="414141"/>
                </a:solidFill>
                <a:latin typeface="Book Antiqua"/>
                <a:cs typeface="Book Antiqua"/>
              </a:rPr>
              <a:t>intercambian 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bienes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y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servicios.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Hoy día el concepto va mucho más allá,  ya que antes se consideraba como un lugar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físico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y hoy día, 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gracias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a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la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globalización y a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la evolución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de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las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tecnologías  y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los </a:t>
            </a:r>
            <a:r>
              <a:rPr sz="2426" dirty="0">
                <a:solidFill>
                  <a:srgbClr val="414141"/>
                </a:solidFill>
                <a:latin typeface="Book Antiqua"/>
                <a:cs typeface="Book Antiqua"/>
              </a:rPr>
              <a:t>transportes, podemos comprar a través de </a:t>
            </a:r>
            <a:r>
              <a:rPr sz="2426" spc="-4" dirty="0">
                <a:solidFill>
                  <a:srgbClr val="414141"/>
                </a:solidFill>
                <a:latin typeface="Book Antiqua"/>
                <a:cs typeface="Book Antiqua"/>
              </a:rPr>
              <a:t>la</a:t>
            </a:r>
            <a:r>
              <a:rPr sz="2426" spc="-14" dirty="0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sz="2426" spc="-11" dirty="0">
                <a:solidFill>
                  <a:srgbClr val="414141"/>
                </a:solidFill>
                <a:latin typeface="Book Antiqua"/>
                <a:cs typeface="Book Antiqua"/>
              </a:rPr>
              <a:t>red.</a:t>
            </a:r>
            <a:endParaRPr sz="2426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6888" y="3873810"/>
            <a:ext cx="2304156" cy="1728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5045071" y="4568354"/>
            <a:ext cx="2101032" cy="1839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7740955" y="3997134"/>
            <a:ext cx="1754258" cy="177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438650" y="4484489"/>
            <a:ext cx="274320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2545"/>
              </a:lnSpc>
            </a:pPr>
            <a:r>
              <a:rPr spc="-98" dirty="0"/>
              <a:t>1º</a:t>
            </a:r>
            <a:r>
              <a:rPr spc="-134" dirty="0"/>
              <a:t> </a:t>
            </a:r>
            <a:r>
              <a:rPr spc="-130" dirty="0"/>
              <a:t>Bach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1952625" y="4484489"/>
            <a:ext cx="1971675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2468"/>
              </a:lnSpc>
            </a:pPr>
            <a:r>
              <a:rPr spc="-80" dirty="0"/>
              <a:t>Daniel </a:t>
            </a:r>
            <a:r>
              <a:rPr spc="-98" dirty="0"/>
              <a:t>Onorato</a:t>
            </a:r>
            <a:r>
              <a:rPr spc="-112" dirty="0"/>
              <a:t> </a:t>
            </a:r>
            <a:r>
              <a:rPr spc="-161" dirty="0"/>
              <a:t>Bravo</a:t>
            </a:r>
          </a:p>
        </p:txBody>
      </p:sp>
    </p:spTree>
    <p:extLst>
      <p:ext uri="{BB962C8B-B14F-4D97-AF65-F5344CB8AC3E}">
        <p14:creationId xmlns:p14="http://schemas.microsoft.com/office/powerpoint/2010/main" val="274466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2348" y="304800"/>
            <a:ext cx="10153903" cy="756919"/>
          </a:xfrm>
        </p:spPr>
        <p:txBody>
          <a:bodyPr/>
          <a:lstStyle/>
          <a:p>
            <a:r>
              <a:rPr lang="es-CL" dirty="0" smtClean="0"/>
              <a:t>Tipos de Mercados</a:t>
            </a:r>
            <a:endParaRPr lang="es-CL" dirty="0"/>
          </a:p>
        </p:txBody>
      </p:sp>
      <p:pic>
        <p:nvPicPr>
          <p:cNvPr id="1026" name="Picture 2" descr="Ejemplos de lo diferentes tipos de mercado. | Comercio int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5932"/>
            <a:ext cx="77724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8839200" y="17526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8991600" y="38100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752348" y="2057400"/>
            <a:ext cx="16098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5181600" y="609600"/>
            <a:ext cx="25146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058400" y="1600200"/>
            <a:ext cx="1676400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Mercado Interno en Chile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287000" y="3581400"/>
            <a:ext cx="1600200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Mercado Externo Fuera del país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696200" y="609600"/>
            <a:ext cx="200882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Mercado Mayorista</a:t>
            </a:r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52400" y="2082018"/>
            <a:ext cx="1371600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Mercado Minorista</a:t>
            </a:r>
            <a:endParaRPr lang="es-CL" dirty="0"/>
          </a:p>
        </p:txBody>
      </p:sp>
      <p:cxnSp>
        <p:nvCxnSpPr>
          <p:cNvPr id="17" name="Conector recto de flecha 16"/>
          <p:cNvCxnSpPr/>
          <p:nvPr/>
        </p:nvCxnSpPr>
        <p:spPr>
          <a:xfrm flipH="1" flipV="1">
            <a:off x="1524000" y="5791200"/>
            <a:ext cx="8382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10173" y="5389043"/>
            <a:ext cx="2252027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Mercado de Consumo</a:t>
            </a:r>
            <a:endParaRPr lang="es-CL" dirty="0"/>
          </a:p>
        </p:txBody>
      </p:sp>
      <p:cxnSp>
        <p:nvCxnSpPr>
          <p:cNvPr id="20" name="Conector recto de flecha 19"/>
          <p:cNvCxnSpPr/>
          <p:nvPr/>
        </p:nvCxnSpPr>
        <p:spPr>
          <a:xfrm flipH="1" flipV="1">
            <a:off x="1219200" y="4043065"/>
            <a:ext cx="1752600" cy="32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10173" y="3810000"/>
            <a:ext cx="1126013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Mercado de capitales</a:t>
            </a:r>
            <a:endParaRPr lang="es-CL" dirty="0"/>
          </a:p>
        </p:txBody>
      </p:sp>
      <p:sp>
        <p:nvSpPr>
          <p:cNvPr id="22" name="Rectángulo 21"/>
          <p:cNvSpPr/>
          <p:nvPr/>
        </p:nvSpPr>
        <p:spPr>
          <a:xfrm>
            <a:off x="5753100" y="5389043"/>
            <a:ext cx="2247900" cy="1087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8001000" y="5791200"/>
            <a:ext cx="1638300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9829800" y="5758375"/>
            <a:ext cx="1648785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Mercado Negro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685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6723" y="1526977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1876723" y="446484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678656"/>
            <a:ext cx="9982199" cy="56083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3586" spc="56" dirty="0"/>
              <a:t>1.</a:t>
            </a:r>
            <a:r>
              <a:rPr sz="3586" spc="-130" dirty="0"/>
              <a:t> </a:t>
            </a:r>
            <a:r>
              <a:rPr sz="3586" spc="18" dirty="0"/>
              <a:t>FUNCIONAMIENTO</a:t>
            </a:r>
            <a:r>
              <a:rPr sz="3586" spc="-130" dirty="0"/>
              <a:t> </a:t>
            </a:r>
            <a:r>
              <a:rPr sz="3586" spc="109" dirty="0"/>
              <a:t>DE</a:t>
            </a:r>
            <a:r>
              <a:rPr sz="3586" spc="-130" dirty="0"/>
              <a:t> </a:t>
            </a:r>
            <a:r>
              <a:rPr sz="3586" spc="112" dirty="0" smtClean="0"/>
              <a:t>LOS</a:t>
            </a:r>
            <a:r>
              <a:rPr lang="es-CL" sz="3586" spc="112" dirty="0" smtClean="0"/>
              <a:t> </a:t>
            </a:r>
            <a:r>
              <a:rPr sz="3586" spc="46" dirty="0" smtClean="0"/>
              <a:t>MERCADOS</a:t>
            </a:r>
            <a:endParaRPr sz="3586" dirty="0"/>
          </a:p>
        </p:txBody>
      </p:sp>
      <p:sp>
        <p:nvSpPr>
          <p:cNvPr id="5" name="object 5"/>
          <p:cNvSpPr txBox="1"/>
          <p:nvPr/>
        </p:nvSpPr>
        <p:spPr>
          <a:xfrm>
            <a:off x="1907977" y="1636705"/>
            <a:ext cx="141982" cy="200103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230" spc="-257" dirty="0">
                <a:solidFill>
                  <a:srgbClr val="929292"/>
                </a:solidFill>
                <a:latin typeface="MS UI Gothic"/>
                <a:cs typeface="MS UI Gothic"/>
              </a:rPr>
              <a:t>❖</a:t>
            </a:r>
            <a:endParaRPr sz="123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1" y="1543979"/>
            <a:ext cx="4648200" cy="20580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8930" rIns="0" bIns="0" rtlCol="0">
            <a:spAutoFit/>
          </a:bodyPr>
          <a:lstStyle/>
          <a:p>
            <a:pPr marL="8929" marR="3572" algn="just">
              <a:lnSpc>
                <a:spcPct val="107300"/>
              </a:lnSpc>
              <a:spcBef>
                <a:spcPts val="70"/>
              </a:spcBef>
            </a:pP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La </a:t>
            </a:r>
            <a:r>
              <a:rPr sz="2074" dirty="0">
                <a:solidFill>
                  <a:srgbClr val="414141"/>
                </a:solidFill>
                <a:latin typeface="Book Antiqua"/>
                <a:cs typeface="Book Antiqua"/>
              </a:rPr>
              <a:t>oferta y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demanda son </a:t>
            </a:r>
            <a:r>
              <a:rPr sz="2074" dirty="0">
                <a:solidFill>
                  <a:srgbClr val="414141"/>
                </a:solidFill>
                <a:latin typeface="Book Antiqua"/>
                <a:cs typeface="Book Antiqua"/>
              </a:rPr>
              <a:t>las fuerzas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que hacen que </a:t>
            </a:r>
            <a:r>
              <a:rPr sz="2074" dirty="0">
                <a:solidFill>
                  <a:srgbClr val="414141"/>
                </a:solidFill>
                <a:latin typeface="Book Antiqua"/>
                <a:cs typeface="Book Antiqua"/>
              </a:rPr>
              <a:t>las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economías de  </a:t>
            </a:r>
            <a:r>
              <a:rPr sz="2074" spc="-7" dirty="0">
                <a:solidFill>
                  <a:srgbClr val="414141"/>
                </a:solidFill>
                <a:latin typeface="Book Antiqua"/>
                <a:cs typeface="Book Antiqua"/>
              </a:rPr>
              <a:t>mercado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funcionen. </a:t>
            </a:r>
            <a:r>
              <a:rPr sz="2074" dirty="0">
                <a:solidFill>
                  <a:srgbClr val="414141"/>
                </a:solidFill>
                <a:latin typeface="Book Antiqua"/>
                <a:cs typeface="Book Antiqua"/>
              </a:rPr>
              <a:t>Determinan la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cantidad </a:t>
            </a:r>
            <a:r>
              <a:rPr sz="2074" dirty="0">
                <a:solidFill>
                  <a:srgbClr val="414141"/>
                </a:solidFill>
                <a:latin typeface="Book Antiqua"/>
                <a:cs typeface="Book Antiqua"/>
              </a:rPr>
              <a:t>y </a:t>
            </a:r>
            <a:r>
              <a:rPr sz="2074" spc="-7" dirty="0">
                <a:solidFill>
                  <a:srgbClr val="414141"/>
                </a:solidFill>
                <a:latin typeface="Book Antiqua"/>
                <a:cs typeface="Book Antiqua"/>
              </a:rPr>
              <a:t>precio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de los </a:t>
            </a:r>
            <a:r>
              <a:rPr sz="2074" dirty="0">
                <a:solidFill>
                  <a:srgbClr val="414141"/>
                </a:solidFill>
                <a:latin typeface="Book Antiqua"/>
                <a:cs typeface="Book Antiqua"/>
              </a:rPr>
              <a:t>bienes y 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servicios que </a:t>
            </a:r>
            <a:r>
              <a:rPr sz="2074" dirty="0">
                <a:solidFill>
                  <a:srgbClr val="414141"/>
                </a:solidFill>
                <a:latin typeface="Book Antiqua"/>
                <a:cs typeface="Book Antiqua"/>
              </a:rPr>
              <a:t>deben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venderse. </a:t>
            </a:r>
            <a:r>
              <a:rPr sz="2074" spc="-49" dirty="0">
                <a:solidFill>
                  <a:srgbClr val="414141"/>
                </a:solidFill>
                <a:latin typeface="Book Antiqua"/>
                <a:cs typeface="Book Antiqua"/>
              </a:rPr>
              <a:t>Todo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esto sucede </a:t>
            </a:r>
            <a:r>
              <a:rPr sz="2074" dirty="0">
                <a:solidFill>
                  <a:srgbClr val="414141"/>
                </a:solidFill>
                <a:latin typeface="Book Antiqua"/>
                <a:cs typeface="Book Antiqua"/>
              </a:rPr>
              <a:t>en </a:t>
            </a:r>
            <a:r>
              <a:rPr sz="2074" spc="-4" dirty="0">
                <a:solidFill>
                  <a:srgbClr val="414141"/>
                </a:solidFill>
                <a:latin typeface="Book Antiqua"/>
                <a:cs typeface="Book Antiqua"/>
              </a:rPr>
              <a:t>los</a:t>
            </a:r>
            <a:r>
              <a:rPr sz="2074" spc="91" dirty="0">
                <a:solidFill>
                  <a:srgbClr val="414141"/>
                </a:solidFill>
                <a:latin typeface="Book Antiqua"/>
                <a:cs typeface="Book Antiqua"/>
              </a:rPr>
              <a:t> </a:t>
            </a:r>
            <a:r>
              <a:rPr sz="2074" spc="-7" dirty="0">
                <a:solidFill>
                  <a:srgbClr val="414141"/>
                </a:solidFill>
                <a:latin typeface="Book Antiqua"/>
                <a:cs typeface="Book Antiqua"/>
              </a:rPr>
              <a:t>mercados</a:t>
            </a:r>
            <a:r>
              <a:rPr sz="2074" spc="-7" dirty="0">
                <a:solidFill>
                  <a:srgbClr val="414141"/>
                </a:solidFill>
                <a:latin typeface="Book Antiqua"/>
                <a:cs typeface="Book Antiqua"/>
              </a:rPr>
              <a:t>.</a:t>
            </a:r>
            <a:endParaRPr sz="2074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977" y="2833283"/>
            <a:ext cx="141982" cy="200103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8929">
              <a:spcBef>
                <a:spcPts val="84"/>
              </a:spcBef>
            </a:pPr>
            <a:r>
              <a:rPr sz="1230" spc="-257" dirty="0">
                <a:solidFill>
                  <a:srgbClr val="929292"/>
                </a:solidFill>
                <a:latin typeface="MS UI Gothic"/>
                <a:cs typeface="MS UI Gothic"/>
              </a:rPr>
              <a:t>❖</a:t>
            </a:r>
            <a:endParaRPr sz="1230">
              <a:latin typeface="MS UI Gothic"/>
              <a:cs typeface="MS UI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97356" y="1981200"/>
            <a:ext cx="3999243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100329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731" y="195071"/>
            <a:ext cx="11117580" cy="6162040"/>
            <a:chOff x="522731" y="195071"/>
            <a:chExt cx="11117580" cy="6162040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731" y="195071"/>
              <a:ext cx="11117580" cy="6161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1687" y="173736"/>
            <a:ext cx="11104245" cy="6140450"/>
            <a:chOff x="551687" y="173736"/>
            <a:chExt cx="11104245" cy="6140450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1687" y="173736"/>
              <a:ext cx="11103864" cy="6140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6723" y="1526977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1876723" y="446484"/>
            <a:ext cx="8444805" cy="0"/>
          </a:xfrm>
          <a:custGeom>
            <a:avLst/>
            <a:gdLst/>
            <a:ahLst/>
            <a:cxnLst/>
            <a:rect l="l" t="t" r="r" b="b"/>
            <a:pathLst>
              <a:path w="12010390">
                <a:moveTo>
                  <a:pt x="0" y="0"/>
                </a:moveTo>
                <a:lnTo>
                  <a:pt x="12009991" y="0"/>
                </a:lnTo>
              </a:path>
            </a:pathLst>
          </a:custGeom>
          <a:ln w="127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25010" y="600012"/>
            <a:ext cx="6261790" cy="74768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pc="-190" dirty="0"/>
              <a:t>Ley </a:t>
            </a:r>
            <a:r>
              <a:rPr spc="-288" dirty="0"/>
              <a:t>de </a:t>
            </a:r>
            <a:r>
              <a:rPr spc="-271" dirty="0"/>
              <a:t>la</a:t>
            </a:r>
            <a:r>
              <a:rPr spc="-4" dirty="0"/>
              <a:t> </a:t>
            </a:r>
            <a:r>
              <a:rPr spc="-362" dirty="0"/>
              <a:t>demanda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7977" y="1968103"/>
            <a:ext cx="169218" cy="242611"/>
          </a:xfrm>
          <a:prstGeom prst="rect">
            <a:avLst/>
          </a:prstGeom>
        </p:spPr>
        <p:txBody>
          <a:bodyPr vert="horz" wrap="square" lIns="0" tIns="9823" rIns="0" bIns="0" rtlCol="0">
            <a:spAutoFit/>
          </a:bodyPr>
          <a:lstStyle/>
          <a:p>
            <a:pPr marL="8929">
              <a:spcBef>
                <a:spcPts val="77"/>
              </a:spcBef>
            </a:pPr>
            <a:r>
              <a:rPr sz="1512" spc="-323" dirty="0">
                <a:solidFill>
                  <a:srgbClr val="929292"/>
                </a:solidFill>
                <a:latin typeface="MS UI Gothic"/>
                <a:cs typeface="MS UI Gothic"/>
              </a:rPr>
              <a:t>❖</a:t>
            </a:r>
            <a:endParaRPr sz="1512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8375" y="1850231"/>
            <a:ext cx="3781425" cy="38996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8930" rIns="0" bIns="0" rtlCol="0">
            <a:spAutoFit/>
          </a:bodyPr>
          <a:lstStyle/>
          <a:p>
            <a:pPr marL="8929" marR="3572" algn="just">
              <a:lnSpc>
                <a:spcPct val="111100"/>
              </a:lnSpc>
              <a:spcBef>
                <a:spcPts val="70"/>
              </a:spcBef>
            </a:pPr>
            <a:r>
              <a:rPr sz="2531" spc="-4" dirty="0">
                <a:solidFill>
                  <a:srgbClr val="414141"/>
                </a:solidFill>
                <a:latin typeface="Book Antiqua"/>
                <a:cs typeface="Book Antiqua"/>
              </a:rPr>
              <a:t>Según la </a:t>
            </a:r>
            <a:r>
              <a:rPr sz="2531" b="1" u="sng" spc="-4" dirty="0">
                <a:solidFill>
                  <a:srgbClr val="414141"/>
                </a:solidFill>
                <a:latin typeface="Book Antiqua"/>
                <a:cs typeface="Book Antiqua"/>
              </a:rPr>
              <a:t>ley de la demanda</a:t>
            </a:r>
            <a:r>
              <a:rPr sz="2531" spc="-4" dirty="0">
                <a:solidFill>
                  <a:srgbClr val="414141"/>
                </a:solidFill>
                <a:latin typeface="Book Antiqua"/>
                <a:cs typeface="Book Antiqua"/>
              </a:rPr>
              <a:t> podemos </a:t>
            </a:r>
            <a:r>
              <a:rPr sz="2531" spc="-11" dirty="0">
                <a:solidFill>
                  <a:srgbClr val="414141"/>
                </a:solidFill>
                <a:latin typeface="Book Antiqua"/>
                <a:cs typeface="Book Antiqua"/>
              </a:rPr>
              <a:t>afirmar </a:t>
            </a:r>
            <a:r>
              <a:rPr sz="2531" spc="-4" dirty="0">
                <a:solidFill>
                  <a:srgbClr val="414141"/>
                </a:solidFill>
                <a:latin typeface="Book Antiqua"/>
                <a:cs typeface="Book Antiqua"/>
              </a:rPr>
              <a:t>que: la  cantidad demandada de un bien</a:t>
            </a:r>
            <a:r>
              <a:rPr sz="2531" spc="-4" dirty="0">
                <a:solidFill>
                  <a:srgbClr val="414141"/>
                </a:solidFill>
                <a:latin typeface="Book Antiqua"/>
                <a:cs typeface="Book Antiqua"/>
              </a:rPr>
              <a:t>, </a:t>
            </a:r>
            <a:r>
              <a:rPr sz="2531" spc="-4" dirty="0" err="1" smtClean="0">
                <a:solidFill>
                  <a:srgbClr val="414141"/>
                </a:solidFill>
                <a:latin typeface="Book Antiqua"/>
                <a:cs typeface="Book Antiqua"/>
              </a:rPr>
              <a:t>varía</a:t>
            </a:r>
            <a:r>
              <a:rPr lang="es-CL" sz="2531" spc="-4" dirty="0" smtClean="0">
                <a:solidFill>
                  <a:srgbClr val="414141"/>
                </a:solidFill>
                <a:latin typeface="Book Antiqua"/>
                <a:cs typeface="Book Antiqua"/>
              </a:rPr>
              <a:t> de acuerdo al precio, </a:t>
            </a:r>
            <a:r>
              <a:rPr lang="es-CL" sz="2531" spc="-4" dirty="0" err="1" smtClean="0">
                <a:solidFill>
                  <a:srgbClr val="414141"/>
                </a:solidFill>
                <a:latin typeface="Book Antiqua"/>
                <a:cs typeface="Book Antiqua"/>
              </a:rPr>
              <a:t>osea</a:t>
            </a:r>
            <a:r>
              <a:rPr lang="es-CL" sz="2531" spc="-4" dirty="0" smtClean="0">
                <a:solidFill>
                  <a:srgbClr val="414141"/>
                </a:solidFill>
                <a:latin typeface="Book Antiqua"/>
                <a:cs typeface="Book Antiqua"/>
              </a:rPr>
              <a:t> al mayor precio , menos demanda y viceversa , menor precio menor demanda</a:t>
            </a:r>
            <a:r>
              <a:rPr sz="2531" spc="-11" dirty="0" smtClean="0">
                <a:solidFill>
                  <a:srgbClr val="414141"/>
                </a:solidFill>
                <a:latin typeface="Book Antiqua"/>
                <a:cs typeface="Book Antiqua"/>
              </a:rPr>
              <a:t>.</a:t>
            </a:r>
            <a:endParaRPr sz="2531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81800" y="2210714"/>
            <a:ext cx="3966155" cy="301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74151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336</Words>
  <Application>Microsoft Office PowerPoint</Application>
  <PresentationFormat>Panorámica</PresentationFormat>
  <Paragraphs>59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MS UI Gothic</vt:lpstr>
      <vt:lpstr>Arial</vt:lpstr>
      <vt:lpstr>Book Antiqua</vt:lpstr>
      <vt:lpstr>Calibri</vt:lpstr>
      <vt:lpstr>Times New Roman</vt:lpstr>
      <vt:lpstr>Office Theme</vt:lpstr>
      <vt:lpstr>CURVAS  DE</vt:lpstr>
      <vt:lpstr>Aprendizaje Esperado</vt:lpstr>
      <vt:lpstr>ÍNDICE</vt:lpstr>
      <vt:lpstr>1. MERCADOS</vt:lpstr>
      <vt:lpstr>Tipos de Mercados</vt:lpstr>
      <vt:lpstr>1. FUNCIONAMIENTO DE LOS MERCADOS</vt:lpstr>
      <vt:lpstr>Presentación de PowerPoint</vt:lpstr>
      <vt:lpstr>Presentación de PowerPoint</vt:lpstr>
      <vt:lpstr>Ley de la demanda</vt:lpstr>
      <vt:lpstr>Presentación de PowerPoint</vt:lpstr>
      <vt:lpstr>Presentación de PowerPoint</vt:lpstr>
      <vt:lpstr>Presentación de PowerPoint</vt:lpstr>
      <vt:lpstr>Presentación de PowerPoint</vt:lpstr>
      <vt:lpstr>Ley de la oferta</vt:lpstr>
      <vt:lpstr>  EJERCICIO </vt:lpstr>
      <vt:lpstr>Presentación de PowerPoint</vt:lpstr>
      <vt:lpstr>Presentación de PowerPoint</vt:lpstr>
      <vt:lpstr>2. EL PRECIO DE EQUILIBRIO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CURVAS  DE</dc:title>
  <dc:creator>Victor</dc:creator>
  <cp:lastModifiedBy>Victor</cp:lastModifiedBy>
  <cp:revision>11</cp:revision>
  <dcterms:created xsi:type="dcterms:W3CDTF">2020-06-08T21:36:00Z</dcterms:created>
  <dcterms:modified xsi:type="dcterms:W3CDTF">2020-06-09T02:40:44Z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2020-06-08T00:00:00Z</vt:filetime>
  </property>
</Properties>
</file>