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85" r:id="rId4"/>
    <p:sldId id="264" r:id="rId5"/>
    <p:sldId id="265" r:id="rId6"/>
    <p:sldId id="286" r:id="rId7"/>
    <p:sldId id="287" r:id="rId8"/>
    <p:sldId id="288" r:id="rId9"/>
    <p:sldId id="289" r:id="rId10"/>
    <p:sldId id="290" r:id="rId11"/>
    <p:sldId id="291" r:id="rId12"/>
    <p:sldId id="293" r:id="rId13"/>
    <p:sldId id="292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7331D5D-7543-4388-87E5-61EE990A1F69}">
  <a:tblStyle styleId="{97331D5D-7543-4388-87E5-61EE990A1F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4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69896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69" y="1110641"/>
            <a:ext cx="265609" cy="34947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184381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94934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8" y="-22224"/>
            <a:ext cx="467049" cy="4730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7" y="3817380"/>
            <a:ext cx="580177" cy="5874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3771186"/>
            <a:ext cx="892234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3951326"/>
            <a:ext cx="46704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629713"/>
            <a:ext cx="92283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2437342"/>
            <a:ext cx="993792" cy="7381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1" y="4283744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412350"/>
            <a:ext cx="4637700" cy="23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6" y="2375711"/>
            <a:ext cx="825227" cy="74778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8" y="2733034"/>
            <a:ext cx="419693" cy="42504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3" y="349101"/>
            <a:ext cx="467067" cy="47817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159538"/>
            <a:ext cx="971255" cy="101198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1" y="-92132"/>
            <a:ext cx="547361" cy="56037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365498"/>
            <a:ext cx="1131662" cy="10254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051184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4454947"/>
            <a:ext cx="1090400" cy="80998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3032930"/>
            <a:ext cx="841224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2912232"/>
            <a:ext cx="341366" cy="3494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7" y="4357729"/>
            <a:ext cx="825137" cy="8356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393270"/>
            <a:ext cx="747678" cy="117096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12399"/>
            <a:ext cx="1016948" cy="103966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6" y="2450651"/>
            <a:ext cx="930331" cy="696680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240208"/>
            <a:ext cx="943922" cy="1037964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1" y="4159157"/>
            <a:ext cx="1190515" cy="106886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3077566"/>
            <a:ext cx="267636" cy="2887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2832699"/>
            <a:ext cx="348730" cy="8937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402317"/>
            <a:ext cx="556340" cy="424970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8" y="4425379"/>
            <a:ext cx="609879" cy="93752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4408739"/>
            <a:ext cx="953706" cy="85802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0" y="3581090"/>
            <a:ext cx="405505" cy="71367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4" y="-119327"/>
            <a:ext cx="588749" cy="69093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393255"/>
            <a:ext cx="742845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182183"/>
            <a:ext cx="872604" cy="95207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3" y="3888224"/>
            <a:ext cx="1036432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8" y="1267182"/>
            <a:ext cx="341357" cy="3494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268367"/>
            <a:ext cx="222930" cy="24052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063551"/>
            <a:ext cx="267634" cy="288752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3874407"/>
            <a:ext cx="345878" cy="608736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3" y="-460740"/>
            <a:ext cx="5327395" cy="545403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1583350"/>
            <a:ext cx="4437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2840051"/>
            <a:ext cx="4437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3771186"/>
            <a:ext cx="892234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3951326"/>
            <a:ext cx="46704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629713"/>
            <a:ext cx="92283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3830167"/>
            <a:ext cx="993792" cy="7381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6" y="2375711"/>
            <a:ext cx="825227" cy="74778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8" y="2733034"/>
            <a:ext cx="419693" cy="42504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6" y="2371566"/>
            <a:ext cx="971233" cy="1011962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0" y="3054382"/>
            <a:ext cx="547355" cy="56036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6" y="2450651"/>
            <a:ext cx="930331" cy="696680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246758"/>
            <a:ext cx="943967" cy="1038014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393255"/>
            <a:ext cx="742845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3575008"/>
            <a:ext cx="872604" cy="95207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3" y="3888224"/>
            <a:ext cx="1036432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3" y="4211269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4490584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4183251"/>
            <a:ext cx="1016948" cy="103966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171526"/>
            <a:ext cx="467067" cy="47817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224742"/>
            <a:ext cx="556340" cy="424970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41770"/>
            <a:ext cx="841224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262468"/>
            <a:ext cx="341366" cy="3494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97134"/>
            <a:ext cx="267636" cy="2887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342001"/>
            <a:ext cx="348730" cy="8937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395336"/>
            <a:ext cx="1131662" cy="10254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081021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423107"/>
            <a:ext cx="747678" cy="117096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_AND_BODY_1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24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2" y="26811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23563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663175"/>
            <a:ext cx="3599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35997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4079246"/>
            <a:ext cx="679239" cy="61550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3" y="4020672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3" y="-109725"/>
            <a:ext cx="384463" cy="39360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1635650"/>
            <a:ext cx="799508" cy="83303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8" y="1428487"/>
            <a:ext cx="450561" cy="4612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810002"/>
            <a:ext cx="931540" cy="84412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49" y="1374425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5" y="4552660"/>
            <a:ext cx="897579" cy="6666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4" y="-130475"/>
            <a:ext cx="799495" cy="80968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2390364"/>
            <a:ext cx="692490" cy="5143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2" y="2396424"/>
            <a:ext cx="281001" cy="2876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3147400"/>
            <a:ext cx="679244" cy="6878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2" y="25287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2039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28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_1_1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22" name="Google Shape;322;p13"/>
          <p:cNvSpPr/>
          <p:nvPr/>
        </p:nvSpPr>
        <p:spPr>
          <a:xfrm rot="1318871">
            <a:off x="78562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3"/>
          <p:cNvSpPr/>
          <p:nvPr/>
        </p:nvSpPr>
        <p:spPr>
          <a:xfrm>
            <a:off x="82306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"/>
          <p:cNvSpPr/>
          <p:nvPr/>
        </p:nvSpPr>
        <p:spPr>
          <a:xfrm rot="-548659">
            <a:off x="86257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85081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3"/>
          <p:cNvSpPr/>
          <p:nvPr/>
        </p:nvSpPr>
        <p:spPr>
          <a:xfrm rot="5503490">
            <a:off x="79172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3"/>
          <p:cNvSpPr/>
          <p:nvPr/>
        </p:nvSpPr>
        <p:spPr>
          <a:xfrm>
            <a:off x="8231962" y="26811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3"/>
          <p:cNvSpPr/>
          <p:nvPr/>
        </p:nvSpPr>
        <p:spPr>
          <a:xfrm rot="-830047">
            <a:off x="7861089" y="23563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"/>
          <p:cNvSpPr/>
          <p:nvPr/>
        </p:nvSpPr>
        <p:spPr>
          <a:xfrm>
            <a:off x="76337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3"/>
          <p:cNvSpPr/>
          <p:nvPr/>
        </p:nvSpPr>
        <p:spPr>
          <a:xfrm rot="8224608">
            <a:off x="83164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"/>
          <p:cNvSpPr txBox="1">
            <a:spLocks noGrp="1"/>
          </p:cNvSpPr>
          <p:nvPr>
            <p:ph type="ctrTitle"/>
          </p:nvPr>
        </p:nvSpPr>
        <p:spPr>
          <a:xfrm>
            <a:off x="1547664" y="1059582"/>
            <a:ext cx="4896544" cy="14401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latin typeface="+mj-lt"/>
              </a:rPr>
              <a:t>Alimentación Saludable</a:t>
            </a:r>
            <a:endParaRPr sz="3600" b="1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91680" y="278777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altLang="es-CL" sz="1600" b="1" u="sng" dirty="0" smtClean="0">
                <a:solidFill>
                  <a:schemeClr val="accent6">
                    <a:lumMod val="75000"/>
                  </a:schemeClr>
                </a:solidFill>
              </a:rPr>
              <a:t>Asignatura:</a:t>
            </a:r>
          </a:p>
          <a:p>
            <a:r>
              <a:rPr lang="es-CL" altLang="es-CL" sz="1600" dirty="0" smtClean="0">
                <a:solidFill>
                  <a:schemeClr val="accent6">
                    <a:lumMod val="75000"/>
                  </a:schemeClr>
                </a:solidFill>
              </a:rPr>
              <a:t>Educación Física y Salud.</a:t>
            </a:r>
          </a:p>
          <a:p>
            <a:r>
              <a:rPr lang="es-CL" altLang="es-CL" sz="1600" b="1" u="sng" dirty="0" smtClean="0">
                <a:solidFill>
                  <a:schemeClr val="accent6">
                    <a:lumMod val="75000"/>
                  </a:schemeClr>
                </a:solidFill>
              </a:rPr>
              <a:t>Curso:</a:t>
            </a:r>
          </a:p>
          <a:p>
            <a:r>
              <a:rPr lang="es-CL" altLang="es-CL" sz="1600" dirty="0" smtClean="0">
                <a:solidFill>
                  <a:schemeClr val="accent6">
                    <a:lumMod val="75000"/>
                  </a:schemeClr>
                </a:solidFill>
              </a:rPr>
              <a:t>6° Básico.</a:t>
            </a:r>
          </a:p>
          <a:p>
            <a:r>
              <a:rPr lang="es-CL" altLang="es-CL" sz="1600" b="1" u="sng" dirty="0" smtClean="0">
                <a:solidFill>
                  <a:schemeClr val="accent6">
                    <a:lumMod val="75000"/>
                  </a:schemeClr>
                </a:solidFill>
              </a:rPr>
              <a:t>Profesora:</a:t>
            </a:r>
          </a:p>
          <a:p>
            <a:r>
              <a:rPr lang="es-CL" altLang="es-CL" sz="1600" dirty="0" smtClean="0">
                <a:solidFill>
                  <a:schemeClr val="accent6">
                    <a:lumMod val="75000"/>
                  </a:schemeClr>
                </a:solidFill>
              </a:rPr>
              <a:t>Ámbar </a:t>
            </a:r>
            <a:r>
              <a:rPr lang="es-CL" altLang="es-CL" sz="1600" dirty="0" err="1" smtClean="0">
                <a:solidFill>
                  <a:schemeClr val="accent6">
                    <a:lumMod val="75000"/>
                  </a:schemeClr>
                </a:solidFill>
              </a:rPr>
              <a:t>Fredes</a:t>
            </a:r>
            <a:r>
              <a:rPr lang="es-CL" altLang="es-CL" sz="1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s-CL" altLang="es-CL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Imagen" descr="índ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5486"/>
            <a:ext cx="1224136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685800" y="1059582"/>
            <a:ext cx="4437600" cy="1872208"/>
          </a:xfrm>
        </p:spPr>
        <p:txBody>
          <a:bodyPr/>
          <a:lstStyle/>
          <a:p>
            <a:pPr algn="ctr"/>
            <a:r>
              <a:rPr lang="es-CL" sz="3200" b="1" dirty="0" smtClean="0">
                <a:latin typeface="+mj-lt"/>
              </a:rPr>
              <a:t>¿Cómo me estoy alimentando?</a:t>
            </a:r>
            <a:r>
              <a:rPr lang="es-CL" sz="3200" dirty="0" smtClean="0">
                <a:latin typeface="+mj-lt"/>
              </a:rPr>
              <a:t/>
            </a:r>
            <a:br>
              <a:rPr lang="es-CL" sz="3200" dirty="0" smtClean="0">
                <a:latin typeface="+mj-lt"/>
              </a:rPr>
            </a:br>
            <a:endParaRPr lang="es-ES" sz="3200" dirty="0">
              <a:latin typeface="+mj-lt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s-ES"/>
          </a:p>
        </p:txBody>
      </p:sp>
      <p:pic>
        <p:nvPicPr>
          <p:cNvPr id="9" name="8 Imagen" descr="pregun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571750"/>
            <a:ext cx="2160240" cy="197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434575"/>
            <a:ext cx="6288300" cy="480991"/>
          </a:xfrm>
        </p:spPr>
        <p:txBody>
          <a:bodyPr/>
          <a:lstStyle/>
          <a:p>
            <a:pPr algn="ctr"/>
            <a:r>
              <a:rPr lang="es-CL" b="1" dirty="0" smtClean="0">
                <a:solidFill>
                  <a:srgbClr val="00B0F0"/>
                </a:solidFill>
                <a:latin typeface="+mj-lt"/>
              </a:rPr>
              <a:t>Entrenamiento</a:t>
            </a:r>
            <a:endParaRPr lang="es-ES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23528" y="987574"/>
            <a:ext cx="6696744" cy="3681526"/>
          </a:xfrm>
        </p:spPr>
        <p:txBody>
          <a:bodyPr/>
          <a:lstStyle/>
          <a:p>
            <a:r>
              <a:rPr lang="es-CL" dirty="0" smtClean="0">
                <a:latin typeface="+mj-lt"/>
              </a:rPr>
              <a:t>A continuación les dejo un link de </a:t>
            </a:r>
            <a:r>
              <a:rPr lang="es-CL" dirty="0" err="1" smtClean="0">
                <a:latin typeface="+mj-lt"/>
              </a:rPr>
              <a:t>youtube</a:t>
            </a:r>
            <a:r>
              <a:rPr lang="es-CL" dirty="0" smtClean="0">
                <a:latin typeface="+mj-lt"/>
              </a:rPr>
              <a:t> con un video de entrenamiento.</a:t>
            </a:r>
          </a:p>
          <a:p>
            <a:r>
              <a:rPr lang="es-CL" dirty="0" smtClean="0">
                <a:latin typeface="+mj-lt"/>
              </a:rPr>
              <a:t>Recuerda…</a:t>
            </a:r>
          </a:p>
          <a:p>
            <a:pPr>
              <a:buFontTx/>
              <a:buAutoNum type="arabicPeriod"/>
            </a:pPr>
            <a:r>
              <a:rPr lang="es-CL" sz="1600" dirty="0" smtClean="0">
                <a:latin typeface="+mj-lt"/>
              </a:rPr>
              <a:t>Utilizar ropa cómoda.</a:t>
            </a:r>
          </a:p>
          <a:p>
            <a:pPr>
              <a:buFontTx/>
              <a:buAutoNum type="arabicPeriod"/>
            </a:pPr>
            <a:r>
              <a:rPr lang="es-CL" sz="1600" dirty="0" smtClean="0">
                <a:latin typeface="+mj-lt"/>
              </a:rPr>
              <a:t>Un espacio libre de objetos que puedan interrumpir tu entrenamiento.</a:t>
            </a:r>
          </a:p>
          <a:p>
            <a:pPr>
              <a:buFontTx/>
              <a:buAutoNum type="arabicPeriod"/>
            </a:pPr>
            <a:r>
              <a:rPr lang="es-CL" sz="1600" dirty="0" smtClean="0">
                <a:latin typeface="+mj-lt"/>
              </a:rPr>
              <a:t>Una botella con agua para mantenerte hidratado.</a:t>
            </a:r>
          </a:p>
          <a:p>
            <a:pPr>
              <a:buFontTx/>
              <a:buAutoNum type="arabicPeriod"/>
            </a:pPr>
            <a:r>
              <a:rPr lang="es-CL" sz="1600" dirty="0" smtClean="0">
                <a:latin typeface="+mj-lt"/>
              </a:rPr>
              <a:t>Si en algún momento del entrenamiento te sientes muy cansado, puedes detener el video, recuperar energías y luego continuar..</a:t>
            </a:r>
          </a:p>
          <a:p>
            <a:pPr>
              <a:buFontTx/>
              <a:buAutoNum type="arabicPeriod"/>
            </a:pPr>
            <a:r>
              <a:rPr lang="es-CL" sz="1600" dirty="0" smtClean="0">
                <a:latin typeface="+mj-lt"/>
              </a:rPr>
              <a:t>Realizar higiene personal al terminar el entrenamiento.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34575"/>
            <a:ext cx="6288300" cy="2137175"/>
          </a:xfrm>
        </p:spPr>
        <p:txBody>
          <a:bodyPr/>
          <a:lstStyle/>
          <a:p>
            <a:r>
              <a:rPr lang="es-CL" sz="2000" b="1" dirty="0" smtClean="0">
                <a:latin typeface="+mj-lt"/>
              </a:rPr>
              <a:t>Nombre del video: </a:t>
            </a:r>
            <a:r>
              <a:rPr lang="es-CL" sz="2000" dirty="0" err="1" smtClean="0">
                <a:latin typeface="+mj-lt"/>
              </a:rPr>
              <a:t>Kids</a:t>
            </a:r>
            <a:r>
              <a:rPr lang="es-CL" sz="2000" dirty="0" smtClean="0">
                <a:latin typeface="+mj-lt"/>
              </a:rPr>
              <a:t> </a:t>
            </a:r>
            <a:r>
              <a:rPr lang="es-CL" sz="2000" dirty="0" err="1" smtClean="0">
                <a:latin typeface="+mj-lt"/>
              </a:rPr>
              <a:t>workout</a:t>
            </a:r>
            <a:r>
              <a:rPr lang="es-CL" sz="2000" dirty="0" smtClean="0">
                <a:latin typeface="+mj-lt"/>
              </a:rPr>
              <a:t> 1 </a:t>
            </a:r>
            <a:r>
              <a:rPr lang="es-CL" sz="2000" dirty="0" err="1" smtClean="0">
                <a:latin typeface="+mj-lt"/>
              </a:rPr>
              <a:t>beginners</a:t>
            </a:r>
            <a:r>
              <a:rPr lang="es-CL" sz="2000" dirty="0" smtClean="0">
                <a:latin typeface="+mj-lt"/>
              </a:rPr>
              <a:t/>
            </a:r>
            <a:br>
              <a:rPr lang="es-CL" sz="2000" dirty="0" smtClean="0">
                <a:latin typeface="+mj-lt"/>
              </a:rPr>
            </a:br>
            <a:r>
              <a:rPr lang="es-CL" sz="2000" dirty="0" smtClean="0">
                <a:latin typeface="+mj-lt"/>
              </a:rPr>
              <a:t/>
            </a:r>
            <a:br>
              <a:rPr lang="es-CL" sz="2000" dirty="0" smtClean="0">
                <a:latin typeface="+mj-lt"/>
              </a:rPr>
            </a:br>
            <a:r>
              <a:rPr lang="es-CL" sz="2000" b="1" dirty="0" smtClean="0">
                <a:latin typeface="+mj-lt"/>
              </a:rPr>
              <a:t>Link</a:t>
            </a:r>
            <a:r>
              <a:rPr lang="es-CL" sz="2000" dirty="0" smtClean="0">
                <a:latin typeface="+mj-lt"/>
              </a:rPr>
              <a:t>: https://www.youtube.com/watch?v=L_A_HjHZxfI</a:t>
            </a:r>
            <a:r>
              <a:rPr lang="es-CL" dirty="0" smtClean="0"/>
              <a:t/>
            </a:r>
            <a:br>
              <a:rPr lang="es-CL" dirty="0" smtClean="0"/>
            </a:b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s-ES"/>
          </a:p>
        </p:txBody>
      </p:sp>
      <p:sp>
        <p:nvSpPr>
          <p:cNvPr id="7" name="3 Título"/>
          <p:cNvSpPr txBox="1">
            <a:spLocks/>
          </p:cNvSpPr>
          <p:nvPr/>
        </p:nvSpPr>
        <p:spPr>
          <a:xfrm>
            <a:off x="457200" y="434575"/>
            <a:ext cx="6288300" cy="48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tabLst/>
              <a:defRPr/>
            </a:pPr>
            <a:r>
              <a:rPr kumimoji="0" lang="es-CL" sz="3000" b="1" i="0" u="none" strike="noStrike" kern="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Shadows Into Light Two"/>
                <a:cs typeface="Shadows Into Light Two"/>
                <a:sym typeface="Shadows Into Light Two"/>
              </a:rPr>
              <a:t>Entrenamiento</a:t>
            </a:r>
            <a:endParaRPr kumimoji="0" lang="es-ES" sz="30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39552" y="3363838"/>
            <a:ext cx="5832648" cy="13681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Nota: El video es un apoyo en inglés, sin embargo no es importante que traduzcas o comprendas lo que dice el video, sino seguir los pasos y ejecución de los ejercicios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9" name="8 Imagen" descr="123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067694"/>
            <a:ext cx="1152128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s-ES"/>
          </a:p>
        </p:txBody>
      </p:sp>
      <p:pic>
        <p:nvPicPr>
          <p:cNvPr id="7" name="6 Imagen" descr="buen trabaj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15566"/>
            <a:ext cx="4223641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 txBox="1">
            <a:spLocks noGrp="1"/>
          </p:cNvSpPr>
          <p:nvPr>
            <p:ph type="ctrTitle"/>
          </p:nvPr>
        </p:nvSpPr>
        <p:spPr>
          <a:xfrm>
            <a:off x="611560" y="0"/>
            <a:ext cx="4896544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b="1" dirty="0" smtClean="0">
                <a:solidFill>
                  <a:schemeClr val="accent1"/>
                </a:solidFill>
                <a:latin typeface="+mj-lt"/>
              </a:rPr>
              <a:t>Objetivos:</a:t>
            </a:r>
            <a:r>
              <a:rPr lang="en" sz="2000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" sz="2000" dirty="0" smtClean="0">
                <a:solidFill>
                  <a:schemeClr val="accent1"/>
                </a:solidFill>
                <a:latin typeface="+mj-lt"/>
              </a:rPr>
            </a:br>
            <a:r>
              <a:rPr lang="en" sz="2000" b="1" dirty="0" smtClean="0">
                <a:solidFill>
                  <a:schemeClr val="tx1"/>
                </a:solidFill>
                <a:latin typeface="+mj-lt"/>
              </a:rPr>
              <a:t>Teórico:</a:t>
            </a:r>
            <a:r>
              <a:rPr lang="es-CL" sz="2000" dirty="0" smtClean="0">
                <a:latin typeface="+mj-lt"/>
                <a:cs typeface="Arial" pitchFamily="34" charset="0"/>
              </a:rPr>
              <a:t>Conocer los beneficios de una alimentación saludable.</a:t>
            </a:r>
            <a:br>
              <a:rPr lang="es-CL" sz="2000" dirty="0" smtClean="0">
                <a:latin typeface="+mj-lt"/>
                <a:cs typeface="Arial" pitchFamily="34" charset="0"/>
              </a:rPr>
            </a:br>
            <a:r>
              <a:rPr lang="es-CL" sz="2000" b="1" dirty="0" smtClean="0">
                <a:latin typeface="+mj-lt"/>
                <a:cs typeface="Arial" pitchFamily="34" charset="0"/>
              </a:rPr>
              <a:t>Práctico: </a:t>
            </a:r>
            <a:r>
              <a:rPr lang="es-CL" sz="2000" dirty="0" smtClean="0"/>
              <a:t>Ejecutar actividades físicas de intensidad moderada a vigorosa que desarrollen la condición física </a:t>
            </a:r>
            <a:r>
              <a:rPr lang="es-CL" sz="2000" dirty="0" smtClean="0">
                <a:latin typeface="+mj-lt"/>
                <a:cs typeface="Arial" pitchFamily="34" charset="0"/>
              </a:rPr>
              <a:t/>
            </a:r>
            <a:br>
              <a:rPr lang="es-CL" sz="2000" dirty="0" smtClean="0">
                <a:latin typeface="+mj-lt"/>
                <a:cs typeface="Arial" pitchFamily="34" charset="0"/>
              </a:rPr>
            </a:br>
            <a:r>
              <a:rPr lang="es-CL" sz="2000" dirty="0" smtClean="0">
                <a:latin typeface="+mj-lt"/>
                <a:cs typeface="Arial" pitchFamily="34" charset="0"/>
              </a:rPr>
              <a:t/>
            </a:r>
            <a:br>
              <a:rPr lang="es-CL" sz="2000" dirty="0" smtClean="0">
                <a:latin typeface="+mj-lt"/>
                <a:cs typeface="Arial" pitchFamily="34" charset="0"/>
              </a:rPr>
            </a:br>
            <a:r>
              <a:rPr lang="es-CL" sz="20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Contenido:</a:t>
            </a:r>
            <a:r>
              <a:rPr lang="es-CL" sz="2000" dirty="0" smtClean="0">
                <a:latin typeface="+mj-lt"/>
                <a:cs typeface="Arial" pitchFamily="34" charset="0"/>
              </a:rPr>
              <a:t/>
            </a:r>
            <a:br>
              <a:rPr lang="es-CL" sz="2000" dirty="0" smtClean="0">
                <a:latin typeface="+mj-lt"/>
                <a:cs typeface="Arial" pitchFamily="34" charset="0"/>
              </a:rPr>
            </a:br>
            <a:r>
              <a:rPr lang="es-CL" sz="2000" b="1" dirty="0" smtClean="0">
                <a:latin typeface="+mj-lt"/>
                <a:cs typeface="Arial" pitchFamily="34" charset="0"/>
              </a:rPr>
              <a:t>Teórico: </a:t>
            </a:r>
            <a:r>
              <a:rPr lang="es-CL" sz="2000" dirty="0" smtClean="0">
                <a:latin typeface="+mj-lt"/>
                <a:cs typeface="Arial" pitchFamily="34" charset="0"/>
              </a:rPr>
              <a:t>Alimentación saludable.</a:t>
            </a:r>
            <a:br>
              <a:rPr lang="es-CL" sz="2000" dirty="0" smtClean="0">
                <a:latin typeface="+mj-lt"/>
                <a:cs typeface="Arial" pitchFamily="34" charset="0"/>
              </a:rPr>
            </a:br>
            <a:r>
              <a:rPr lang="es-CL" sz="2000" b="1" dirty="0" smtClean="0">
                <a:latin typeface="+mj-lt"/>
                <a:cs typeface="Arial" pitchFamily="34" charset="0"/>
              </a:rPr>
              <a:t>Práctico: </a:t>
            </a:r>
            <a:r>
              <a:rPr lang="es-CL" sz="2000" dirty="0" smtClean="0">
                <a:latin typeface="+mj-lt"/>
                <a:cs typeface="Arial" pitchFamily="34" charset="0"/>
              </a:rPr>
              <a:t>Acondicionamiento Físico.</a:t>
            </a:r>
            <a:br>
              <a:rPr lang="es-CL" sz="2000" dirty="0" smtClean="0">
                <a:latin typeface="+mj-lt"/>
                <a:cs typeface="Arial" pitchFamily="34" charset="0"/>
              </a:rPr>
            </a:br>
            <a:r>
              <a:rPr lang="es-CL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L" sz="2000" dirty="0" smtClean="0">
                <a:latin typeface="Arial" pitchFamily="34" charset="0"/>
                <a:cs typeface="Arial" pitchFamily="34" charset="0"/>
              </a:rPr>
            </a:br>
            <a:r>
              <a:rPr lang="es-CL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L" sz="2000" dirty="0" smtClean="0">
                <a:latin typeface="Arial" pitchFamily="34" charset="0"/>
                <a:cs typeface="Arial" pitchFamily="34" charset="0"/>
              </a:rPr>
            </a:b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267494"/>
            <a:ext cx="3599700" cy="857400"/>
          </a:xfrm>
        </p:spPr>
        <p:txBody>
          <a:bodyPr/>
          <a:lstStyle/>
          <a:p>
            <a:r>
              <a:rPr lang="es-CL" dirty="0" smtClean="0"/>
              <a:t>Sabías que…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cuerpo</a:t>
            </a:r>
            <a:r>
              <a:rPr lang="en-US" dirty="0" smtClean="0"/>
              <a:t> </a:t>
            </a:r>
            <a:r>
              <a:rPr lang="en-US" dirty="0" err="1" smtClean="0"/>
              <a:t>usa</a:t>
            </a:r>
            <a:r>
              <a:rPr lang="en-US" dirty="0" smtClean="0"/>
              <a:t> el </a:t>
            </a:r>
            <a:r>
              <a:rPr lang="en-US" dirty="0" err="1" smtClean="0"/>
              <a:t>alimento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obtener</a:t>
            </a:r>
            <a:r>
              <a:rPr lang="en-US" dirty="0" smtClean="0"/>
              <a:t> la </a:t>
            </a:r>
            <a:r>
              <a:rPr lang="en-US" dirty="0" err="1" smtClean="0"/>
              <a:t>energía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necesita</a:t>
            </a:r>
            <a:r>
              <a:rPr lang="en-US" dirty="0" smtClean="0"/>
              <a:t>. Y la </a:t>
            </a:r>
            <a:r>
              <a:rPr lang="en-US" dirty="0" err="1" smtClean="0"/>
              <a:t>energía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cuerpo</a:t>
            </a:r>
            <a:r>
              <a:rPr lang="en-US" dirty="0" smtClean="0"/>
              <a:t> </a:t>
            </a:r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. </a:t>
            </a:r>
          </a:p>
          <a:p>
            <a:endParaRPr lang="es-ES" dirty="0"/>
          </a:p>
        </p:txBody>
      </p:sp>
      <p:pic>
        <p:nvPicPr>
          <p:cNvPr id="5" name="4 Imagen" descr="adolescentes juga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11510"/>
            <a:ext cx="2466975" cy="1847850"/>
          </a:xfrm>
          <a:prstGeom prst="rect">
            <a:avLst/>
          </a:prstGeom>
        </p:spPr>
      </p:pic>
      <p:pic>
        <p:nvPicPr>
          <p:cNvPr id="6" name="5 Imagen" descr="estudian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931790"/>
            <a:ext cx="2619375" cy="1743075"/>
          </a:xfrm>
          <a:prstGeom prst="rect">
            <a:avLst/>
          </a:prstGeom>
        </p:spPr>
      </p:pic>
      <p:pic>
        <p:nvPicPr>
          <p:cNvPr id="7" name="6 Imagen" descr="felizz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11510"/>
            <a:ext cx="1084020" cy="832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2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28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latin typeface="+mj-lt"/>
              </a:rPr>
              <a:t>¿Que es alimentación saludable?</a:t>
            </a:r>
            <a:endParaRPr sz="2800" b="1" dirty="0">
              <a:latin typeface="+mj-lt"/>
            </a:endParaRPr>
          </a:p>
        </p:txBody>
      </p:sp>
      <p:sp>
        <p:nvSpPr>
          <p:cNvPr id="398" name="Google Shape;398;p22"/>
          <p:cNvSpPr txBox="1">
            <a:spLocks noGrp="1"/>
          </p:cNvSpPr>
          <p:nvPr>
            <p:ph type="body" idx="3"/>
          </p:nvPr>
        </p:nvSpPr>
        <p:spPr>
          <a:xfrm>
            <a:off x="179512" y="1440500"/>
            <a:ext cx="648072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s-ES" dirty="0" smtClean="0">
                <a:latin typeface="+mj-lt"/>
              </a:rPr>
              <a:t>Una alimentación saludable consiste en ingerir una variedad de alimentos que te brinden los nutrientes que necesitas para mantenerte sana, sentirte bien y tener energía. Estos nutrientes incluyen las proteínas, los carbohidratos, las grasas, el agua, las vitaminas y los minerales.</a:t>
            </a:r>
          </a:p>
          <a:p>
            <a:pPr marL="0" lvl="0" indent="0" algn="just">
              <a:buNone/>
            </a:pPr>
            <a:r>
              <a:rPr lang="es-ES" dirty="0" smtClean="0">
                <a:latin typeface="+mj-lt"/>
              </a:rPr>
              <a:t>La nutrición es importante para todos. Combinada con la actividad física y un peso saludable, la buena alimentación es una forma excelente de ayudar a tu cuerpo a mantenerse fuerte y saludable.</a:t>
            </a:r>
            <a:endParaRPr dirty="0">
              <a:latin typeface="+mj-lt"/>
            </a:endParaRPr>
          </a:p>
        </p:txBody>
      </p:sp>
      <p:sp>
        <p:nvSpPr>
          <p:cNvPr id="399" name="Google Shape;39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3"/>
          <p:cNvSpPr txBox="1">
            <a:spLocks noGrp="1"/>
          </p:cNvSpPr>
          <p:nvPr>
            <p:ph type="title"/>
          </p:nvPr>
        </p:nvSpPr>
        <p:spPr>
          <a:xfrm>
            <a:off x="0" y="339502"/>
            <a:ext cx="4644008" cy="1080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CL" sz="2800" b="1" dirty="0" smtClean="0">
                <a:latin typeface="+mj-lt"/>
              </a:rPr>
              <a:t>Función de los alimentos saludables…</a:t>
            </a:r>
            <a:endParaRPr sz="3200" b="1" dirty="0">
              <a:latin typeface="+mj-lt"/>
            </a:endParaRPr>
          </a:p>
        </p:txBody>
      </p:sp>
      <p:sp>
        <p:nvSpPr>
          <p:cNvPr id="405" name="Google Shape;405;p23"/>
          <p:cNvSpPr txBox="1">
            <a:spLocks noGrp="1"/>
          </p:cNvSpPr>
          <p:nvPr>
            <p:ph type="body" idx="1"/>
          </p:nvPr>
        </p:nvSpPr>
        <p:spPr>
          <a:xfrm>
            <a:off x="107504" y="1428750"/>
            <a:ext cx="4320480" cy="3447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ES" sz="1600" dirty="0" smtClean="0"/>
              <a:t>Suministrar energía para el mantenimiento del organismo y por consiguiente sus funciones.</a:t>
            </a:r>
          </a:p>
          <a:p>
            <a:pPr algn="just">
              <a:buNone/>
            </a:pPr>
            <a:endParaRPr lang="es-ES" sz="1600" dirty="0" smtClean="0"/>
          </a:p>
          <a:p>
            <a:pPr algn="just">
              <a:buFont typeface="Wingdings" pitchFamily="2" charset="2"/>
              <a:buChar char="§"/>
            </a:pPr>
            <a:r>
              <a:rPr lang="es-ES" sz="1600" dirty="0" smtClean="0"/>
              <a:t>Suministrar la materia necesaria para la construcción de las estructuras corporales, su renovación y reparación.</a:t>
            </a:r>
          </a:p>
          <a:p>
            <a:pPr algn="just">
              <a:buNone/>
            </a:pPr>
            <a:endParaRPr lang="es-ES" sz="1600" dirty="0" smtClean="0"/>
          </a:p>
          <a:p>
            <a:pPr algn="just">
              <a:buFont typeface="Wingdings" pitchFamily="2" charset="2"/>
              <a:buChar char="§"/>
            </a:pPr>
            <a:r>
              <a:rPr lang="es-CL" sz="1600" dirty="0" smtClean="0"/>
              <a:t>Ayudan a curar heridas y a combatir los gérmenes que causan enfermedades.</a:t>
            </a:r>
          </a:p>
          <a:p>
            <a:pPr>
              <a:buNone/>
            </a:pP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406" name="Google Shape;406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6" name="5 Imagen" descr="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3651870"/>
            <a:ext cx="3024336" cy="1300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23528" y="195486"/>
            <a:ext cx="6288300" cy="8574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Elección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de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alimentos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y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jugos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s-ES"/>
          </a:p>
        </p:txBody>
      </p:sp>
      <p:pic>
        <p:nvPicPr>
          <p:cNvPr id="9" name="8 Imagen" descr="piramide alimenti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51670"/>
            <a:ext cx="5544616" cy="2936112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755576" y="1275606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1600" b="1" dirty="0" err="1" smtClean="0">
                <a:solidFill>
                  <a:srgbClr val="0070C0"/>
                </a:solidFill>
              </a:rPr>
              <a:t>Pirámide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alimenticia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latin typeface="+mj-lt"/>
              </a:rPr>
              <a:t>Importancia de la hidratación en nuestro cuerpo.</a:t>
            </a:r>
            <a:endParaRPr lang="es-ES" b="1" dirty="0">
              <a:latin typeface="+mj-lt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3"/>
          </p:nvPr>
        </p:nvSpPr>
        <p:spPr>
          <a:xfrm>
            <a:off x="323528" y="1440500"/>
            <a:ext cx="6421826" cy="3228600"/>
          </a:xfrm>
        </p:spPr>
        <p:txBody>
          <a:bodyPr/>
          <a:lstStyle/>
          <a:p>
            <a:pPr algn="just"/>
            <a:r>
              <a:rPr lang="es-ES" sz="2000" dirty="0" smtClean="0">
                <a:latin typeface="+mj-lt"/>
              </a:rPr>
              <a:t>El agua permite que se produzcan las reacciones químicas vitales y que los nutrientes se transporten a los órganos y tejidos.</a:t>
            </a:r>
          </a:p>
          <a:p>
            <a:pPr algn="just"/>
            <a:r>
              <a:rPr lang="es-ES" sz="2000" dirty="0" smtClean="0">
                <a:latin typeface="+mj-lt"/>
              </a:rPr>
              <a:t>Se pierde agua constantemente al orinar, sudar o incluso al respirar. Por ello, necesita recuperar lo que pierde. Al hacer ejercicio pierde más agua, así que necesita beber más líquido para permanecer hidratado.</a:t>
            </a:r>
          </a:p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s-ES"/>
          </a:p>
        </p:txBody>
      </p:sp>
      <p:pic>
        <p:nvPicPr>
          <p:cNvPr id="7" name="6 Imagen" descr="gotita de agu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083918"/>
            <a:ext cx="1053223" cy="843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s-ES"/>
          </a:p>
        </p:txBody>
      </p:sp>
      <p:pic>
        <p:nvPicPr>
          <p:cNvPr id="9" name="8 Imagen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03598"/>
            <a:ext cx="6912768" cy="368639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395536" y="26749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accent5">
                    <a:lumMod val="75000"/>
                  </a:schemeClr>
                </a:solidFill>
              </a:rPr>
              <a:t>Distribución del agua en nuestro cuerpo</a:t>
            </a:r>
            <a:r>
              <a:rPr lang="es-CL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9503"/>
            <a:ext cx="6493980" cy="792088"/>
          </a:xfrm>
        </p:spPr>
        <p:txBody>
          <a:bodyPr/>
          <a:lstStyle/>
          <a:p>
            <a:r>
              <a:rPr lang="es-CL" sz="2800" b="1" dirty="0" smtClean="0">
                <a:solidFill>
                  <a:srgbClr val="0070C0"/>
                </a:solidFill>
                <a:latin typeface="+mj-lt"/>
              </a:rPr>
              <a:t>¿Cuántas veces debo comer al día?.</a:t>
            </a:r>
            <a:endParaRPr lang="es-E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s-ES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95536" y="1563638"/>
          <a:ext cx="6096000" cy="3271520"/>
        </p:xfrm>
        <a:graphic>
          <a:graphicData uri="http://schemas.openxmlformats.org/drawingml/2006/table">
            <a:tbl>
              <a:tblPr firstRow="1" bandRow="1">
                <a:tableStyleId>{97331D5D-7543-4388-87E5-61EE990A1F69}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Desayuno</a:t>
                      </a:r>
                      <a:endParaRPr lang="es-ES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Almuerzo</a:t>
                      </a:r>
                      <a:endParaRPr lang="es-ES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b="1" dirty="0" smtClean="0"/>
                    </a:p>
                    <a:p>
                      <a:pPr algn="ctr"/>
                      <a:endParaRPr lang="es-CL" b="1" dirty="0" smtClean="0"/>
                    </a:p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b="1" dirty="0" smtClean="0"/>
                    </a:p>
                    <a:p>
                      <a:pPr algn="ctr"/>
                      <a:endParaRPr lang="es-CL" b="1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Colación</a:t>
                      </a:r>
                      <a:endParaRPr lang="es-ES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Once</a:t>
                      </a:r>
                      <a:r>
                        <a:rPr lang="es-CL" b="1" baseline="0" dirty="0" smtClean="0"/>
                        <a:t> o Cena</a:t>
                      </a:r>
                      <a:endParaRPr lang="es-ES" b="1" dirty="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7 Imagen" descr="almuerz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995686"/>
            <a:ext cx="1690666" cy="1078584"/>
          </a:xfrm>
          <a:prstGeom prst="rect">
            <a:avLst/>
          </a:prstGeom>
        </p:spPr>
      </p:pic>
      <p:pic>
        <p:nvPicPr>
          <p:cNvPr id="9" name="8 Imagen" descr="colac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507854"/>
            <a:ext cx="1800200" cy="1282642"/>
          </a:xfrm>
          <a:prstGeom prst="rect">
            <a:avLst/>
          </a:prstGeom>
        </p:spPr>
      </p:pic>
      <p:pic>
        <p:nvPicPr>
          <p:cNvPr id="10" name="9 Imagen" descr="de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995686"/>
            <a:ext cx="1656184" cy="1102115"/>
          </a:xfrm>
          <a:prstGeom prst="rect">
            <a:avLst/>
          </a:prstGeom>
        </p:spPr>
      </p:pic>
      <p:pic>
        <p:nvPicPr>
          <p:cNvPr id="11" name="10 Imagen" descr="on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3493039"/>
            <a:ext cx="1944216" cy="1293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416</Words>
  <Application>Microsoft Office PowerPoint</Application>
  <PresentationFormat>Presentación en pantalla (16:9)</PresentationFormat>
  <Paragraphs>60</Paragraphs>
  <Slides>13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Aumerle template</vt:lpstr>
      <vt:lpstr>Alimentación Saludable</vt:lpstr>
      <vt:lpstr>        Objetivos: Teórico:Conocer los beneficios de una alimentación saludable. Práctico: Ejecutar actividades físicas de intensidad moderada a vigorosa que desarrollen la condición física   Contenido: Teórico: Alimentación saludable. Práctico: Acondicionamiento Físico.   </vt:lpstr>
      <vt:lpstr>Sabías que…</vt:lpstr>
      <vt:lpstr>¿Que es alimentación saludable?</vt:lpstr>
      <vt:lpstr>Función de los alimentos saludables…</vt:lpstr>
      <vt:lpstr>Elección de alimentos y jugos.</vt:lpstr>
      <vt:lpstr>Importancia de la hidratación en nuestro cuerpo.</vt:lpstr>
      <vt:lpstr>Presentación de PowerPoint</vt:lpstr>
      <vt:lpstr>¿Cuántas veces debo comer al día?.</vt:lpstr>
      <vt:lpstr>¿Cómo me estoy alimentando? </vt:lpstr>
      <vt:lpstr>Entrenamiento</vt:lpstr>
      <vt:lpstr>Nombre del video: Kids workout 1 beginners  Link: https://www.youtube.com/watch?v=L_A_HjHZxfI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Ambar</dc:creator>
  <cp:lastModifiedBy>Usuario de Windows</cp:lastModifiedBy>
  <cp:revision>16</cp:revision>
  <dcterms:modified xsi:type="dcterms:W3CDTF">2020-07-05T23:23:59Z</dcterms:modified>
</cp:coreProperties>
</file>