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2" r:id="rId4"/>
    <p:sldId id="258" r:id="rId5"/>
    <p:sldId id="263" r:id="rId6"/>
    <p:sldId id="261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2CB9BDD-123B-431C-B4C0-DE63BE5A4D9B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D172DBD-3ABD-4BD0-8397-7916CD509EF9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9BDD-123B-431C-B4C0-DE63BE5A4D9B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DBD-3ABD-4BD0-8397-7916CD509EF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9BDD-123B-431C-B4C0-DE63BE5A4D9B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DBD-3ABD-4BD0-8397-7916CD509EF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9BDD-123B-431C-B4C0-DE63BE5A4D9B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DBD-3ABD-4BD0-8397-7916CD509EF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9BDD-123B-431C-B4C0-DE63BE5A4D9B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DBD-3ABD-4BD0-8397-7916CD509EF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9BDD-123B-431C-B4C0-DE63BE5A4D9B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DBD-3ABD-4BD0-8397-7916CD509EF9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9BDD-123B-431C-B4C0-DE63BE5A4D9B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DBD-3ABD-4BD0-8397-7916CD509EF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9BDD-123B-431C-B4C0-DE63BE5A4D9B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DBD-3ABD-4BD0-8397-7916CD509EF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9BDD-123B-431C-B4C0-DE63BE5A4D9B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DBD-3ABD-4BD0-8397-7916CD509EF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9BDD-123B-431C-B4C0-DE63BE5A4D9B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DBD-3ABD-4BD0-8397-7916CD509EF9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9BDD-123B-431C-B4C0-DE63BE5A4D9B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2DBD-3ABD-4BD0-8397-7916CD509EF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2CB9BDD-123B-431C-B4C0-DE63BE5A4D9B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D172DBD-3ABD-4BD0-8397-7916CD509EF9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5HZNLzsul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16016" y="2492896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Ciencias Naturales</a:t>
            </a:r>
            <a:br>
              <a:rPr lang="es-CL" dirty="0"/>
            </a:br>
            <a:r>
              <a:rPr lang="es-CL" dirty="0" smtClean="0"/>
              <a:t>6° </a:t>
            </a:r>
            <a:r>
              <a:rPr lang="es-CL" dirty="0"/>
              <a:t>básico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3989" y="1268760"/>
            <a:ext cx="4059979" cy="2376264"/>
          </a:xfrm>
        </p:spPr>
        <p:txBody>
          <a:bodyPr>
            <a:noAutofit/>
          </a:bodyPr>
          <a:lstStyle/>
          <a:p>
            <a:pPr algn="just"/>
            <a:r>
              <a:rPr lang="es-CL" sz="1600" dirty="0" smtClean="0"/>
              <a:t>OA: </a:t>
            </a:r>
            <a:r>
              <a:rPr lang="es-CL" sz="1600" dirty="0"/>
              <a:t>Explicar, a partir de una investigación experimental, los requerimientos de agua, dióxido de carbono y energía lumínica para la producción de azúcar y la liberación de oxígeno en la fotosíntesis, comunicando sus resultados y los aportes de científicos en este campo a lo largo del tiempo.</a:t>
            </a:r>
          </a:p>
        </p:txBody>
      </p:sp>
      <p:pic>
        <p:nvPicPr>
          <p:cNvPr id="4" name="3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36104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223989" y="5964901"/>
            <a:ext cx="7416824" cy="74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 smtClean="0"/>
              <a:t>Profesora: Marjorie Lizana Vergara.</a:t>
            </a:r>
          </a:p>
          <a:p>
            <a:r>
              <a:rPr lang="es-CL" b="1" dirty="0" smtClean="0"/>
              <a:t>Mail: profesora.marjorielizana@gmail.com</a:t>
            </a:r>
            <a:endParaRPr lang="es-CL" b="1" dirty="0"/>
          </a:p>
        </p:txBody>
      </p:sp>
      <p:pic>
        <p:nvPicPr>
          <p:cNvPr id="1026" name="Picture 2" descr="La Fotosíntesis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38065"/>
            <a:ext cx="3528391" cy="194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6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048672" cy="60113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Indicaciones Generales: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256210"/>
            <a:ext cx="7344816" cy="489654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 smtClean="0"/>
              <a:t>1.- </a:t>
            </a:r>
            <a:r>
              <a:rPr lang="es-CL" dirty="0"/>
              <a:t>Observa </a:t>
            </a:r>
            <a:r>
              <a:rPr lang="es-CL" dirty="0" smtClean="0"/>
              <a:t> y comenta  la presentación</a:t>
            </a:r>
            <a:r>
              <a:rPr lang="es-CL" dirty="0"/>
              <a:t>. (Clase zoom miércoles </a:t>
            </a:r>
            <a:r>
              <a:rPr lang="es-CL" dirty="0" smtClean="0"/>
              <a:t>15 </a:t>
            </a:r>
            <a:r>
              <a:rPr lang="es-CL" dirty="0"/>
              <a:t>de </a:t>
            </a:r>
            <a:r>
              <a:rPr lang="es-CL" dirty="0" smtClean="0"/>
              <a:t>julio 11:10hrs</a:t>
            </a:r>
            <a:r>
              <a:rPr lang="es-CL" dirty="0"/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 smtClean="0"/>
              <a:t>2.- Escribe en tu cuaderno la actividad presente en este </a:t>
            </a:r>
            <a:r>
              <a:rPr lang="es-CL" dirty="0"/>
              <a:t>PPT y </a:t>
            </a:r>
            <a:r>
              <a:rPr lang="es-CL" dirty="0" smtClean="0"/>
              <a:t>luego observa </a:t>
            </a:r>
            <a:r>
              <a:rPr lang="es-CL" dirty="0"/>
              <a:t>video experimental </a:t>
            </a:r>
            <a:r>
              <a:rPr lang="es-CL" dirty="0" smtClean="0"/>
              <a:t>para responder lo que se plantea. (Clase </a:t>
            </a:r>
            <a:r>
              <a:rPr lang="es-CL" dirty="0"/>
              <a:t>zoom miércoles 15 de julio 11:10hrs).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/>
              <a:t>3</a:t>
            </a:r>
            <a:r>
              <a:rPr lang="es-CL" dirty="0" smtClean="0"/>
              <a:t>.- Responde cada una de las preguntas planteadas en la actividad. ( Retroalimentación se realizará el día miércoles 22 </a:t>
            </a:r>
            <a:r>
              <a:rPr lang="es-CL" dirty="0"/>
              <a:t>de julio 11:10hrs).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L" dirty="0" smtClean="0"/>
          </a:p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 smtClean="0"/>
              <a:t>4. Después de realizada la retroalimentación de esta actividad, envía fotografías de tu cuaderno al mail de la profesora. (en el asunto escribe actividad experimental de Fotosíntesis junto con tu nombre).</a:t>
            </a: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 smtClean="0"/>
              <a:t>5.- </a:t>
            </a:r>
            <a:r>
              <a:rPr lang="es-CL" dirty="0"/>
              <a:t>No olvides que para las clases online debes tener tu libro y cuaderno de </a:t>
            </a:r>
            <a:r>
              <a:rPr lang="es-CL" dirty="0" smtClean="0"/>
              <a:t>la </a:t>
            </a:r>
            <a:r>
              <a:rPr lang="es-CL" dirty="0"/>
              <a:t>asignatura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4" name="Picture 2" descr="Imagen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773" y="5013176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32" y="0"/>
            <a:ext cx="2592406" cy="60113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908720"/>
            <a:ext cx="7704856" cy="518457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CL" b="1" dirty="0" smtClean="0"/>
              <a:t>1.- Escribe y responde en tu cuaderno las siguientes preguntas.</a:t>
            </a:r>
          </a:p>
          <a:p>
            <a:pPr marL="68580" indent="0">
              <a:buNone/>
            </a:pPr>
            <a:endParaRPr lang="es-CL" sz="2000" dirty="0" smtClean="0"/>
          </a:p>
          <a:p>
            <a:pPr marL="68580" indent="0">
              <a:spcBef>
                <a:spcPts val="0"/>
              </a:spcBef>
              <a:buNone/>
            </a:pPr>
            <a:r>
              <a:rPr lang="es-CL" sz="2000" dirty="0" smtClean="0"/>
              <a:t>a)  ¿</a:t>
            </a:r>
            <a:r>
              <a:rPr lang="es-CL" sz="2000" dirty="0"/>
              <a:t>Qué diferencias hay entre un organismo autótrofo y uno heterótrofo? </a:t>
            </a:r>
            <a:endParaRPr lang="es-CL" sz="2000" dirty="0" smtClean="0"/>
          </a:p>
          <a:p>
            <a:pPr marL="68580" indent="0">
              <a:spcBef>
                <a:spcPts val="0"/>
              </a:spcBef>
              <a:buNone/>
            </a:pPr>
            <a:endParaRPr lang="es-CL" sz="2000" dirty="0" smtClean="0"/>
          </a:p>
          <a:p>
            <a:pPr marL="68580" indent="0">
              <a:spcBef>
                <a:spcPts val="0"/>
              </a:spcBef>
              <a:buNone/>
            </a:pPr>
            <a:r>
              <a:rPr lang="es-CL" sz="2000" dirty="0" smtClean="0"/>
              <a:t>R:</a:t>
            </a:r>
          </a:p>
          <a:p>
            <a:pPr marL="68580" indent="0">
              <a:spcBef>
                <a:spcPts val="0"/>
              </a:spcBef>
              <a:buNone/>
            </a:pPr>
            <a:endParaRPr lang="es-CL" sz="2000" dirty="0"/>
          </a:p>
          <a:p>
            <a:pPr marL="68580" indent="0">
              <a:spcBef>
                <a:spcPts val="0"/>
              </a:spcBef>
              <a:buNone/>
            </a:pPr>
            <a:r>
              <a:rPr lang="es-CL" sz="2000" dirty="0" smtClean="0"/>
              <a:t>b) Menciona </a:t>
            </a:r>
            <a:r>
              <a:rPr lang="es-CL" sz="2000" dirty="0"/>
              <a:t>al menos dos factores que aumenten la actividad fotosintética y dos que la disminuyan. </a:t>
            </a:r>
            <a:endParaRPr lang="es-CL" sz="2000" dirty="0" smtClean="0"/>
          </a:p>
          <a:p>
            <a:pPr marL="68580" indent="0">
              <a:spcBef>
                <a:spcPts val="0"/>
              </a:spcBef>
              <a:buNone/>
            </a:pPr>
            <a:endParaRPr lang="es-CL" sz="2000" dirty="0" smtClean="0"/>
          </a:p>
          <a:p>
            <a:pPr marL="68580" indent="0">
              <a:spcBef>
                <a:spcPts val="0"/>
              </a:spcBef>
              <a:buNone/>
            </a:pPr>
            <a:r>
              <a:rPr lang="es-CL" sz="2000" dirty="0" smtClean="0"/>
              <a:t>R: Aumentan:</a:t>
            </a:r>
          </a:p>
          <a:p>
            <a:pPr marL="68580" indent="0">
              <a:spcBef>
                <a:spcPts val="0"/>
              </a:spcBef>
              <a:buNone/>
            </a:pPr>
            <a:endParaRPr lang="es-CL" sz="2000" dirty="0"/>
          </a:p>
          <a:p>
            <a:pPr marL="68580" indent="0">
              <a:spcBef>
                <a:spcPts val="0"/>
              </a:spcBef>
              <a:buNone/>
            </a:pPr>
            <a:r>
              <a:rPr lang="es-CL" sz="2000" dirty="0" smtClean="0"/>
              <a:t>Disminuyen:</a:t>
            </a:r>
            <a:endParaRPr lang="es-CL" sz="2000" dirty="0"/>
          </a:p>
        </p:txBody>
      </p:sp>
      <p:pic>
        <p:nvPicPr>
          <p:cNvPr id="2050" name="Picture 2" descr="Flores y animados - Imagu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5574"/>
            <a:ext cx="1656184" cy="18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836712"/>
            <a:ext cx="6984776" cy="792088"/>
          </a:xfrm>
        </p:spPr>
        <p:txBody>
          <a:bodyPr/>
          <a:lstStyle/>
          <a:p>
            <a:pPr marL="68580" indent="0">
              <a:buNone/>
            </a:pPr>
            <a:r>
              <a:rPr lang="es-CL" sz="2000" b="1" dirty="0" smtClean="0"/>
              <a:t>2.-¿Qué </a:t>
            </a:r>
            <a:r>
              <a:rPr lang="es-CL" sz="2000" b="1" dirty="0"/>
              <a:t>ocurrirá con la actividad fotosintética de una planta si se enfrenta a las situaciones descritas?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839412"/>
              </p:ext>
            </p:extLst>
          </p:nvPr>
        </p:nvGraphicFramePr>
        <p:xfrm>
          <a:off x="1115616" y="1772816"/>
          <a:ext cx="7128792" cy="421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456384"/>
              </a:tblGrid>
              <a:tr h="518475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SITUACIONES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ACTIVIDAD</a:t>
                      </a:r>
                      <a:r>
                        <a:rPr lang="es-CL" baseline="0" dirty="0" smtClean="0"/>
                        <a:t> FOTOSINTÉTICA</a:t>
                      </a:r>
                      <a:endParaRPr lang="es-CL" dirty="0"/>
                    </a:p>
                  </a:txBody>
                  <a:tcPr/>
                </a:tc>
              </a:tr>
              <a:tr h="489637">
                <a:tc>
                  <a:txBody>
                    <a:bodyPr/>
                    <a:lstStyle/>
                    <a:p>
                      <a:r>
                        <a:rPr lang="es-C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Escasez de luz.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C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Mayor disponibilidad de agua.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460166">
                <a:tc>
                  <a:txBody>
                    <a:bodyPr/>
                    <a:lstStyle/>
                    <a:p>
                      <a:r>
                        <a:rPr lang="es-C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Una planta normal se expone a –10 °C.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60166">
                <a:tc>
                  <a:txBody>
                    <a:bodyPr/>
                    <a:lstStyle/>
                    <a:p>
                      <a:r>
                        <a:rPr lang="es-C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Menor cantidad de cloroplastos.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460166">
                <a:tc>
                  <a:txBody>
                    <a:bodyPr/>
                    <a:lstStyle/>
                    <a:p>
                      <a:r>
                        <a:rPr lang="es-C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Menor disponibilidad de agua.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460166">
                <a:tc>
                  <a:txBody>
                    <a:bodyPr/>
                    <a:lstStyle/>
                    <a:p>
                      <a:r>
                        <a:rPr lang="es-C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Mayor cantidad de dióxido de carbono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2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764704"/>
            <a:ext cx="7632848" cy="9361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CL" sz="1800" dirty="0" smtClean="0"/>
              <a:t>3.- Observa </a:t>
            </a:r>
            <a:r>
              <a:rPr lang="es-CL" sz="1800" dirty="0"/>
              <a:t>el siguiente experimento sobre </a:t>
            </a:r>
            <a:r>
              <a:rPr lang="es-CL" sz="1800" b="1" dirty="0"/>
              <a:t>la producción de almidón </a:t>
            </a:r>
            <a:r>
              <a:rPr lang="es-CL" sz="1800" dirty="0"/>
              <a:t>en la fotosíntesis y contesta las siguientes preguntas en tu cuaderno: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28260" y="1628800"/>
            <a:ext cx="56703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Video Experimento indicio de la fotosíntesis:</a:t>
            </a:r>
          </a:p>
          <a:p>
            <a:r>
              <a:rPr lang="es-CL" dirty="0" smtClean="0"/>
              <a:t> </a:t>
            </a:r>
            <a:r>
              <a:rPr lang="es-CL" sz="2000" b="0" i="0" u="none" strike="noStrike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s-CL" b="0" i="0" u="none" strike="noStrike" baseline="0" dirty="0" smtClean="0">
                <a:solidFill>
                  <a:srgbClr val="000000"/>
                </a:solidFill>
                <a:latin typeface="Arial"/>
                <a:hlinkClick r:id="rId2"/>
              </a:rPr>
              <a:t>https://www.youtube.com/watch?v=5HZNLzsuldE</a:t>
            </a:r>
            <a:endParaRPr lang="es-CL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endParaRPr lang="es-CL" dirty="0">
              <a:solidFill>
                <a:srgbClr val="000000"/>
              </a:solidFill>
              <a:latin typeface="Arial"/>
            </a:endParaRPr>
          </a:p>
          <a:p>
            <a:r>
              <a:rPr lang="es-CL" b="0" i="0" u="none" strike="noStrike" baseline="0" dirty="0" smtClean="0">
                <a:solidFill>
                  <a:srgbClr val="000000"/>
                </a:solidFill>
                <a:latin typeface="Arial"/>
              </a:rPr>
              <a:t> 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4" y="2384168"/>
            <a:ext cx="2691848" cy="168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76" y="2442916"/>
            <a:ext cx="2311833" cy="156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63997" y="3762609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 smtClean="0"/>
              <a:t>Responde:</a:t>
            </a:r>
          </a:p>
          <a:p>
            <a:endParaRPr lang="es-CL" sz="1600" dirty="0"/>
          </a:p>
          <a:p>
            <a:pPr marL="342900" indent="-342900">
              <a:buAutoNum type="alphaUcPeriod"/>
            </a:pPr>
            <a:r>
              <a:rPr lang="es-CL" sz="1600" dirty="0" smtClean="0"/>
              <a:t>¿</a:t>
            </a:r>
            <a:r>
              <a:rPr lang="es-CL" sz="1600" dirty="0"/>
              <a:t>Qué materiales se utilizaron en el experimento? </a:t>
            </a:r>
            <a:endParaRPr lang="es-CL" sz="1600" dirty="0" smtClean="0"/>
          </a:p>
          <a:p>
            <a:r>
              <a:rPr lang="es-CL" sz="1600" dirty="0" smtClean="0"/>
              <a:t>R:</a:t>
            </a:r>
          </a:p>
          <a:p>
            <a:endParaRPr lang="es-CL" sz="1600" dirty="0"/>
          </a:p>
          <a:p>
            <a:r>
              <a:rPr lang="es-CL" sz="1600" dirty="0"/>
              <a:t>B. ¿En qué situación se pudo obtener almidón? Explique </a:t>
            </a:r>
            <a:endParaRPr lang="es-CL" sz="1600" dirty="0" smtClean="0"/>
          </a:p>
          <a:p>
            <a:r>
              <a:rPr lang="es-CL" sz="1600" dirty="0" smtClean="0"/>
              <a:t>R:</a:t>
            </a:r>
          </a:p>
          <a:p>
            <a:endParaRPr lang="es-CL" sz="1600" dirty="0"/>
          </a:p>
          <a:p>
            <a:r>
              <a:rPr lang="es-CL" sz="1600" b="1" dirty="0"/>
              <a:t>La prueba del yodo es una reacción química usada para determinar la presencia de almidón al tornar de color oscuro 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5098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 | Emoticonos, Sonriente feliz, Emojis para whatsap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2" y="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6. CONCLUSIÓN - Las claves para una vida san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3488351" cy="249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La fotosíntesis: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42" y="1268760"/>
            <a:ext cx="2376264" cy="16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4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106</TotalTime>
  <Words>396</Words>
  <Application>Microsoft Office PowerPoint</Application>
  <PresentationFormat>Presentación en pantalla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Austin</vt:lpstr>
      <vt:lpstr>Ciencias Naturales 6° básico</vt:lpstr>
      <vt:lpstr>Indicaciones Generales:</vt:lpstr>
      <vt:lpstr>Actividad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6° básico</dc:title>
  <dc:creator>Marjorie Lizana Vergara</dc:creator>
  <cp:lastModifiedBy>Usuario de Windows</cp:lastModifiedBy>
  <cp:revision>10</cp:revision>
  <dcterms:created xsi:type="dcterms:W3CDTF">2020-07-10T17:45:45Z</dcterms:created>
  <dcterms:modified xsi:type="dcterms:W3CDTF">2020-07-10T22:29:20Z</dcterms:modified>
</cp:coreProperties>
</file>