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9" r:id="rId4"/>
    <p:sldId id="265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E64567B-67A4-4E24-9271-5408FB52A581}" type="datetimeFigureOut">
              <a:rPr lang="es-CL" smtClean="0"/>
              <a:t>10-07-2020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2C7480-C453-44BE-9A19-90AF303314D3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rofesora.marjorielizan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19872" y="1340768"/>
            <a:ext cx="5105400" cy="2823592"/>
          </a:xfrm>
        </p:spPr>
        <p:txBody>
          <a:bodyPr/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Matemática </a:t>
            </a:r>
            <a:br>
              <a:rPr lang="es-CL" dirty="0" smtClean="0"/>
            </a:br>
            <a:r>
              <a:rPr lang="es-CL" sz="3600" dirty="0" smtClean="0"/>
              <a:t>6</a:t>
            </a:r>
            <a:r>
              <a:rPr lang="es-CL" sz="3600" dirty="0"/>
              <a:t>° año básico</a:t>
            </a:r>
            <a:r>
              <a:rPr lang="es-CL" dirty="0"/>
              <a:t/>
            </a:r>
            <a:br>
              <a:rPr lang="es-CL" dirty="0"/>
            </a:br>
            <a:r>
              <a:rPr lang="es-CL" sz="2800" dirty="0"/>
              <a:t>Tema </a:t>
            </a:r>
            <a:r>
              <a:rPr lang="es-CL" sz="2800" dirty="0" smtClean="0"/>
              <a:t>n°4 : Razones y porcentajes.</a:t>
            </a:r>
            <a:br>
              <a:rPr lang="es-CL" sz="2800" dirty="0" smtClean="0"/>
            </a:br>
            <a:endParaRPr lang="es-CL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131840" y="5229200"/>
            <a:ext cx="5538038" cy="1041264"/>
          </a:xfrm>
        </p:spPr>
        <p:txBody>
          <a:bodyPr>
            <a:normAutofit/>
          </a:bodyPr>
          <a:lstStyle/>
          <a:p>
            <a:pPr algn="l"/>
            <a:r>
              <a:rPr lang="es-CL" dirty="0" smtClean="0"/>
              <a:t>Profesora : Marjorie Lizana Vergara.</a:t>
            </a:r>
          </a:p>
          <a:p>
            <a:pPr algn="l"/>
            <a:r>
              <a:rPr lang="es-CL" dirty="0" smtClean="0"/>
              <a:t>Mail: </a:t>
            </a:r>
            <a:r>
              <a:rPr lang="es-CL" dirty="0" smtClean="0">
                <a:hlinkClick r:id="rId2"/>
              </a:rPr>
              <a:t>profesora.marjorielizana@gmail.com</a:t>
            </a:r>
            <a:endParaRPr lang="es-CL" dirty="0" smtClean="0"/>
          </a:p>
        </p:txBody>
      </p:sp>
      <p:pic>
        <p:nvPicPr>
          <p:cNvPr id="4" name="3 Imagen" descr="insigni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26" y="379705"/>
            <a:ext cx="767214" cy="8170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0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7643192" cy="72008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s-CL" sz="2000" dirty="0" smtClean="0"/>
              <a:t> </a:t>
            </a:r>
            <a:r>
              <a:rPr lang="es-CL" sz="2000" dirty="0"/>
              <a:t>OA </a:t>
            </a:r>
            <a:r>
              <a:rPr lang="es-CL" sz="2000" dirty="0" smtClean="0"/>
              <a:t>3: Demostrar </a:t>
            </a:r>
            <a:r>
              <a:rPr lang="es-CL" sz="2000" dirty="0"/>
              <a:t>que comprenden el concepto de razón de manera concreta, pictórica y </a:t>
            </a:r>
            <a:r>
              <a:rPr lang="es-CL" sz="2000" dirty="0" smtClean="0"/>
              <a:t>simbólica.</a:t>
            </a:r>
            <a:endParaRPr lang="es-CL" sz="20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7488832" cy="4248472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CL" dirty="0" smtClean="0"/>
              <a:t>Tema 3: números decimales.</a:t>
            </a:r>
          </a:p>
          <a:p>
            <a:pPr>
              <a:spcBef>
                <a:spcPts val="0"/>
              </a:spcBef>
            </a:pPr>
            <a:endParaRPr lang="es-CL" dirty="0" smtClean="0"/>
          </a:p>
          <a:p>
            <a:pPr>
              <a:spcBef>
                <a:spcPts val="0"/>
              </a:spcBef>
            </a:pPr>
            <a:r>
              <a:rPr lang="es-CL" dirty="0" smtClean="0"/>
              <a:t>Indicaciones generales:</a:t>
            </a:r>
          </a:p>
          <a:p>
            <a:pPr marL="0" indent="0"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1</a:t>
            </a:r>
            <a:r>
              <a:rPr lang="es-CL" sz="2000" dirty="0"/>
              <a:t>.- Observa </a:t>
            </a:r>
            <a:r>
              <a:rPr lang="es-CL" sz="2000" dirty="0" smtClean="0"/>
              <a:t>y comenta presentación. (</a:t>
            </a:r>
            <a:r>
              <a:rPr lang="es-CL" sz="2000" dirty="0"/>
              <a:t>Clase zoom martes 14 de junio 10:00hrs).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2.-Escribe y resuelve en tu cuaderno la actividad presente en este PPT, no olvides registrar el objetivo de la clase en tu cuaderno. (Clase </a:t>
            </a:r>
            <a:r>
              <a:rPr lang="es-CL" sz="2000" dirty="0"/>
              <a:t>zoom martes </a:t>
            </a:r>
            <a:r>
              <a:rPr lang="es-CL" sz="2000" dirty="0" smtClean="0"/>
              <a:t>14 </a:t>
            </a:r>
            <a:r>
              <a:rPr lang="es-CL" sz="2000" dirty="0"/>
              <a:t>de </a:t>
            </a:r>
            <a:r>
              <a:rPr lang="es-CL" sz="2000" dirty="0" smtClean="0"/>
              <a:t>julio 10:00hrs)</a:t>
            </a: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 smtClean="0"/>
              <a:t>3.- </a:t>
            </a:r>
            <a:r>
              <a:rPr lang="es-CL" sz="2000" dirty="0"/>
              <a:t>Realiza </a:t>
            </a:r>
            <a:r>
              <a:rPr lang="es-CL" sz="2000" dirty="0" smtClean="0"/>
              <a:t>las actividades </a:t>
            </a:r>
            <a:r>
              <a:rPr lang="es-CL" sz="2000" dirty="0"/>
              <a:t>de </a:t>
            </a:r>
            <a:r>
              <a:rPr lang="es-CL" sz="2000" dirty="0" smtClean="0"/>
              <a:t>las </a:t>
            </a:r>
            <a:r>
              <a:rPr lang="es-CL" sz="2000" dirty="0"/>
              <a:t>páginas </a:t>
            </a:r>
            <a:r>
              <a:rPr lang="es-CL" sz="2000" dirty="0" smtClean="0"/>
              <a:t>34, 35 y 36 del </a:t>
            </a:r>
            <a:r>
              <a:rPr lang="es-CL" sz="2000" dirty="0"/>
              <a:t>cuaderno de ejercicios. (Retroalimentación de la actividad </a:t>
            </a:r>
            <a:r>
              <a:rPr lang="es-CL" sz="2000" dirty="0" smtClean="0"/>
              <a:t> se realizará en </a:t>
            </a:r>
            <a:r>
              <a:rPr lang="es-CL" sz="2000" dirty="0"/>
              <a:t>clase zoom del día martes </a:t>
            </a:r>
            <a:r>
              <a:rPr lang="es-CL" sz="2000" dirty="0" smtClean="0"/>
              <a:t>21 de julio </a:t>
            </a:r>
            <a:r>
              <a:rPr lang="es-CL" sz="2000" dirty="0"/>
              <a:t>a las 10:00hrs)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endParaRPr lang="es-CL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CL" sz="2000" dirty="0"/>
              <a:t>4</a:t>
            </a:r>
            <a:r>
              <a:rPr lang="es-CL" sz="2000" dirty="0" smtClean="0"/>
              <a:t>.- </a:t>
            </a:r>
            <a:r>
              <a:rPr lang="es-CL" sz="2000" dirty="0"/>
              <a:t>No olvides que para las clases online debes tener tu libro, cuaderno de ejercicios y cuaderno de la asignatura.</a:t>
            </a:r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  <a:p>
            <a:pPr marL="0" indent="0">
              <a:spcBef>
                <a:spcPts val="0"/>
              </a:spcBef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6029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188640"/>
            <a:ext cx="2458616" cy="648072"/>
          </a:xfrm>
        </p:spPr>
        <p:txBody>
          <a:bodyPr/>
          <a:lstStyle/>
          <a:p>
            <a:r>
              <a:rPr lang="es-CL" dirty="0" smtClean="0"/>
              <a:t>Razones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39"/>
          <a:stretch/>
        </p:blipFill>
        <p:spPr bwMode="auto">
          <a:xfrm>
            <a:off x="683568" y="980729"/>
            <a:ext cx="6658626" cy="5390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98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332656"/>
            <a:ext cx="5832648" cy="66068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Ejemplo para una razón :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3573016"/>
            <a:ext cx="6480720" cy="3024336"/>
          </a:xfrm>
        </p:spPr>
        <p:txBody>
          <a:bodyPr>
            <a:normAutofit fontScale="25000" lnSpcReduction="20000"/>
          </a:bodyPr>
          <a:lstStyle/>
          <a:p>
            <a:r>
              <a:rPr lang="es-CL" sz="4800" b="1" dirty="0"/>
              <a:t>Ejercicio 1)</a:t>
            </a:r>
            <a:endParaRPr lang="es-CL" sz="4800" dirty="0"/>
          </a:p>
          <a:p>
            <a:pPr marL="0" indent="0">
              <a:buNone/>
            </a:pPr>
            <a:r>
              <a:rPr lang="es-CL" sz="4800" dirty="0"/>
              <a:t> </a:t>
            </a:r>
          </a:p>
          <a:p>
            <a:pPr marL="0" lvl="0" indent="0">
              <a:buNone/>
            </a:pPr>
            <a:r>
              <a:rPr lang="es-CL" sz="4800" dirty="0"/>
              <a:t>Escribe la razón entre mujeres y hombres con los datos del ejemplo. </a:t>
            </a:r>
          </a:p>
          <a:p>
            <a:pPr marL="0" indent="0">
              <a:buNone/>
            </a:pPr>
            <a:r>
              <a:rPr lang="es-CL" sz="4800" dirty="0"/>
              <a:t/>
            </a:r>
            <a:br>
              <a:rPr lang="es-CL" sz="4800" dirty="0"/>
            </a:br>
            <a:r>
              <a:rPr lang="es-CL" sz="4800" dirty="0"/>
              <a:t>La razón es </a:t>
            </a:r>
            <a:r>
              <a:rPr lang="es-CL" sz="4800" dirty="0" smtClean="0"/>
              <a:t>  </a:t>
            </a:r>
            <a:r>
              <a:rPr lang="es-CL" sz="5600" dirty="0" smtClean="0"/>
              <a:t>5 </a:t>
            </a:r>
            <a:r>
              <a:rPr lang="es-CL" sz="5600" dirty="0"/>
              <a:t>: 3</a:t>
            </a:r>
            <a:r>
              <a:rPr lang="es-CL" sz="5600" dirty="0" smtClean="0"/>
              <a:t>   </a:t>
            </a:r>
            <a:endParaRPr lang="es-CL" sz="5600" dirty="0"/>
          </a:p>
          <a:p>
            <a:pPr marL="0" indent="0">
              <a:buNone/>
            </a:pPr>
            <a:r>
              <a:rPr lang="es-CL" sz="4800" dirty="0"/>
              <a:t> </a:t>
            </a:r>
          </a:p>
          <a:p>
            <a:pPr marL="0" lvl="0" indent="0">
              <a:buNone/>
            </a:pPr>
            <a:r>
              <a:rPr lang="es-CL" sz="4800" dirty="0"/>
              <a:t>Calcula la razón de las mujeres en relación con el total de los participantes.</a:t>
            </a:r>
          </a:p>
          <a:p>
            <a:pPr marL="0" indent="0">
              <a:buNone/>
            </a:pPr>
            <a:r>
              <a:rPr lang="es-CL" sz="4800" dirty="0"/>
              <a:t>  </a:t>
            </a:r>
            <a:br>
              <a:rPr lang="es-CL" sz="4800" dirty="0"/>
            </a:br>
            <a:r>
              <a:rPr lang="es-CL" sz="4800" dirty="0"/>
              <a:t>La razón es</a:t>
            </a:r>
            <a:r>
              <a:rPr lang="es-CL" sz="5600" b="1" dirty="0"/>
              <a:t>     </a:t>
            </a:r>
            <a:r>
              <a:rPr lang="es-CL" sz="5600" dirty="0"/>
              <a:t>5 : (5+3) = 5 : </a:t>
            </a:r>
            <a:r>
              <a:rPr lang="es-CL" sz="5600" dirty="0" smtClean="0"/>
              <a:t>8</a:t>
            </a:r>
            <a:r>
              <a:rPr lang="es-CL" sz="4800" b="1" dirty="0" smtClean="0"/>
              <a:t>                         </a:t>
            </a:r>
            <a:endParaRPr lang="es-CL" sz="4800" dirty="0"/>
          </a:p>
          <a:p>
            <a:pPr marL="0" indent="0">
              <a:buNone/>
            </a:pPr>
            <a:r>
              <a:rPr lang="es-CL" sz="4800" dirty="0"/>
              <a:t> </a:t>
            </a:r>
          </a:p>
          <a:p>
            <a:pPr marL="0" lvl="0" indent="0">
              <a:buNone/>
            </a:pPr>
            <a:r>
              <a:rPr lang="es-CL" sz="4800" dirty="0"/>
              <a:t>Calcula la razón de los hombres en relación con el total de los participantes.</a:t>
            </a:r>
          </a:p>
          <a:p>
            <a:pPr marL="0" indent="0">
              <a:buNone/>
            </a:pPr>
            <a:r>
              <a:rPr lang="es-CL" sz="4800" dirty="0"/>
              <a:t/>
            </a:r>
            <a:br>
              <a:rPr lang="es-CL" sz="4800" dirty="0"/>
            </a:br>
            <a:r>
              <a:rPr lang="es-CL" sz="4800" dirty="0"/>
              <a:t>La razón es </a:t>
            </a:r>
            <a:r>
              <a:rPr lang="es-CL" sz="5600" dirty="0" smtClean="0"/>
              <a:t>3: </a:t>
            </a:r>
            <a:r>
              <a:rPr lang="es-CL" sz="5600" dirty="0"/>
              <a:t>(5+3) = 3 : 8</a:t>
            </a:r>
          </a:p>
          <a:p>
            <a:pPr marL="0" indent="0">
              <a:buNone/>
            </a:pPr>
            <a:r>
              <a:rPr lang="es-CL" sz="16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endParaRPr lang="es-CL" sz="15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3" t="48580" r="25509" b="22444"/>
          <a:stretch/>
        </p:blipFill>
        <p:spPr bwMode="auto">
          <a:xfrm>
            <a:off x="789708" y="1196752"/>
            <a:ext cx="6654877" cy="2119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110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55776" y="260648"/>
            <a:ext cx="2602632" cy="626328"/>
          </a:xfrm>
        </p:spPr>
        <p:txBody>
          <a:bodyPr/>
          <a:lstStyle/>
          <a:p>
            <a:r>
              <a:rPr lang="es-CL" dirty="0" smtClean="0"/>
              <a:t>Actividad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727" y="1052736"/>
            <a:ext cx="7766400" cy="576064"/>
          </a:xfrm>
        </p:spPr>
        <p:txBody>
          <a:bodyPr/>
          <a:lstStyle/>
          <a:p>
            <a:pPr marL="0" lvl="0" indent="0">
              <a:buNone/>
            </a:pPr>
            <a:r>
              <a:rPr lang="es-ES" sz="1500" dirty="0" smtClean="0"/>
              <a:t>1.- Lea </a:t>
            </a:r>
            <a:r>
              <a:rPr lang="es-ES" sz="1500" dirty="0"/>
              <a:t>las siguientes situaciones, explique qué significa y escriba la razón según corresponda: </a:t>
            </a:r>
            <a:endParaRPr lang="es-ES" sz="1500" dirty="0" smtClean="0"/>
          </a:p>
          <a:p>
            <a:pPr marL="0" lvl="0" indent="0">
              <a:buNone/>
            </a:pPr>
            <a:endParaRPr lang="es-CL" sz="1400" dirty="0"/>
          </a:p>
          <a:p>
            <a:pPr marL="0" lvl="0" indent="0">
              <a:buNone/>
            </a:pPr>
            <a:endParaRPr lang="es-CL" sz="1400" dirty="0"/>
          </a:p>
          <a:p>
            <a:pPr marL="0" indent="0"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26515" y="1772816"/>
            <a:ext cx="7416824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S" sz="1400" dirty="0" smtClean="0">
                <a:solidFill>
                  <a:schemeClr val="tx1"/>
                </a:solidFill>
              </a:rPr>
              <a:t>a) Para </a:t>
            </a:r>
            <a:r>
              <a:rPr lang="es-ES" sz="1400" dirty="0">
                <a:solidFill>
                  <a:schemeClr val="tx1"/>
                </a:solidFill>
              </a:rPr>
              <a:t>preparar un queque por 4 tazas de harina se necesita 2 tazas de leche.</a:t>
            </a:r>
          </a:p>
          <a:p>
            <a:endParaRPr lang="es-ES" sz="1400" dirty="0">
              <a:solidFill>
                <a:schemeClr val="tx1"/>
              </a:solidFill>
            </a:endParaRPr>
          </a:p>
          <a:p>
            <a:r>
              <a:rPr lang="es-ES" sz="1400" dirty="0" smtClean="0">
                <a:solidFill>
                  <a:schemeClr val="tx1"/>
                </a:solidFill>
              </a:rPr>
              <a:t>Esto </a:t>
            </a:r>
            <a:r>
              <a:rPr lang="es-ES" sz="1400" dirty="0">
                <a:solidFill>
                  <a:schemeClr val="tx1"/>
                </a:solidFill>
              </a:rPr>
              <a:t>significa que por ______ tazas de harina se necesitan _______ de leche.</a:t>
            </a:r>
            <a:endParaRPr lang="es-CL" sz="1400" dirty="0">
              <a:solidFill>
                <a:schemeClr val="tx1"/>
              </a:solidFill>
            </a:endParaRPr>
          </a:p>
          <a:p>
            <a:endParaRPr lang="es-CL" sz="1400" dirty="0">
              <a:solidFill>
                <a:schemeClr val="tx1"/>
              </a:solidFill>
            </a:endParaRPr>
          </a:p>
          <a:p>
            <a:r>
              <a:rPr lang="es-ES" sz="1400" dirty="0">
                <a:solidFill>
                  <a:schemeClr val="tx1"/>
                </a:solidFill>
              </a:rPr>
              <a:t>Se escribe ______</a:t>
            </a:r>
            <a:r>
              <a:rPr lang="es-ES" sz="1400" b="1" dirty="0">
                <a:solidFill>
                  <a:schemeClr val="tx1"/>
                </a:solidFill>
              </a:rPr>
              <a:t>:</a:t>
            </a:r>
            <a:r>
              <a:rPr lang="es-ES" sz="1400" dirty="0">
                <a:solidFill>
                  <a:schemeClr val="tx1"/>
                </a:solidFill>
              </a:rPr>
              <a:t>______  o bien  </a:t>
            </a:r>
            <a:r>
              <a:rPr lang="es-ES" sz="1400" dirty="0" smtClean="0">
                <a:solidFill>
                  <a:schemeClr val="tx1"/>
                </a:solidFill>
              </a:rPr>
              <a:t>_____</a:t>
            </a:r>
            <a:endParaRPr lang="es-CL" sz="1400" dirty="0">
              <a:solidFill>
                <a:schemeClr val="tx1"/>
              </a:solidFill>
            </a:endParaRPr>
          </a:p>
          <a:p>
            <a:pPr algn="ctr"/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406477" y="4221088"/>
            <a:ext cx="7416824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</a:rPr>
              <a:t>b</a:t>
            </a:r>
            <a:r>
              <a:rPr lang="es-ES" sz="1400" dirty="0" smtClean="0">
                <a:solidFill>
                  <a:schemeClr val="tx1"/>
                </a:solidFill>
              </a:rPr>
              <a:t>) </a:t>
            </a:r>
            <a:r>
              <a:rPr lang="es-ES" sz="1400" dirty="0">
                <a:solidFill>
                  <a:schemeClr val="tx1"/>
                </a:solidFill>
              </a:rPr>
              <a:t>En el colegio tengo 4 horas de clases de Ciencias Naturales y 6 de </a:t>
            </a:r>
            <a:r>
              <a:rPr lang="es-ES" sz="1400" dirty="0" smtClean="0">
                <a:solidFill>
                  <a:schemeClr val="tx1"/>
                </a:solidFill>
              </a:rPr>
              <a:t>Matemática</a:t>
            </a:r>
          </a:p>
          <a:p>
            <a:endParaRPr lang="es-CL" sz="1400" dirty="0" smtClean="0">
              <a:solidFill>
                <a:schemeClr val="tx1"/>
              </a:solidFill>
            </a:endParaRPr>
          </a:p>
          <a:p>
            <a:pPr lvl="0"/>
            <a:r>
              <a:rPr lang="es-CL" sz="1400" dirty="0">
                <a:solidFill>
                  <a:schemeClr val="tx1"/>
                </a:solidFill>
              </a:rPr>
              <a:t>Esto significa que por cada  ______  horas de clases de Ciencias Naturales tengo  ______ </a:t>
            </a:r>
          </a:p>
          <a:p>
            <a:pPr lvl="0"/>
            <a:r>
              <a:rPr lang="es-CL" sz="1400" dirty="0">
                <a:solidFill>
                  <a:schemeClr val="tx1"/>
                </a:solidFill>
              </a:rPr>
              <a:t>Horas de Matemática.</a:t>
            </a:r>
          </a:p>
          <a:p>
            <a:pPr lvl="0"/>
            <a:endParaRPr lang="es-CL" sz="1400" dirty="0">
              <a:solidFill>
                <a:schemeClr val="tx1"/>
              </a:solidFill>
            </a:endParaRPr>
          </a:p>
          <a:p>
            <a:pPr lvl="0"/>
            <a:r>
              <a:rPr lang="es-CL" sz="1400" dirty="0">
                <a:solidFill>
                  <a:schemeClr val="tx1"/>
                </a:solidFill>
              </a:rPr>
              <a:t>Se escribe ______:______  o bien   ____</a:t>
            </a:r>
          </a:p>
          <a:p>
            <a:pPr lvl="0"/>
            <a:endParaRPr lang="es-C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8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491914"/>
            <a:ext cx="7056784" cy="56886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sz="1500" dirty="0" smtClean="0"/>
              <a:t>2.- Represente </a:t>
            </a:r>
            <a:r>
              <a:rPr lang="es-ES" sz="1500" dirty="0"/>
              <a:t>de forma pictórica las siguientes razones, considerando que provienen de variables distintas dichas cantidades. Guíese por el ejemplo</a:t>
            </a:r>
            <a:endParaRPr lang="es-CL" sz="1500" dirty="0"/>
          </a:p>
          <a:p>
            <a:pPr marL="0" indent="0">
              <a:buNone/>
            </a:pPr>
            <a:r>
              <a:rPr lang="es-ES" sz="1500" dirty="0"/>
              <a:t> </a:t>
            </a:r>
            <a:endParaRPr lang="es-CL" sz="1500" dirty="0"/>
          </a:p>
          <a:p>
            <a:pPr marL="0" lvl="0" indent="0">
              <a:buNone/>
            </a:pPr>
            <a:r>
              <a:rPr lang="es-ES" sz="1500" b="1" dirty="0" smtClean="0"/>
              <a:t> Ejemplo 3:1</a:t>
            </a:r>
            <a:endParaRPr lang="es-CL" sz="1500" dirty="0"/>
          </a:p>
          <a:p>
            <a:endParaRPr lang="es-CL" sz="1500" dirty="0" smtClean="0"/>
          </a:p>
          <a:p>
            <a:endParaRPr lang="es-CL" sz="1500" dirty="0"/>
          </a:p>
          <a:p>
            <a:pPr marL="0" lvl="0" indent="0">
              <a:buNone/>
            </a:pPr>
            <a:endParaRPr lang="es-ES" sz="1500" b="1" dirty="0" smtClean="0"/>
          </a:p>
          <a:p>
            <a:pPr marL="0" lvl="0" indent="0">
              <a:buNone/>
            </a:pPr>
            <a:r>
              <a:rPr lang="es-ES" sz="1500" b="1" dirty="0" smtClean="0"/>
              <a:t>a) 2:3</a:t>
            </a:r>
            <a:endParaRPr lang="es-CL" sz="1500" dirty="0"/>
          </a:p>
          <a:p>
            <a:endParaRPr lang="es-CL" sz="1500" dirty="0"/>
          </a:p>
          <a:p>
            <a:pPr marL="0" indent="0">
              <a:buNone/>
            </a:pPr>
            <a:r>
              <a:rPr lang="es-ES" sz="1500" dirty="0"/>
              <a:t> </a:t>
            </a:r>
            <a:endParaRPr lang="es-ES" sz="1500" dirty="0" smtClean="0"/>
          </a:p>
          <a:p>
            <a:pPr marL="0" indent="0">
              <a:buNone/>
            </a:pPr>
            <a:endParaRPr lang="es-CL" sz="1500" dirty="0"/>
          </a:p>
          <a:p>
            <a:pPr marL="0" lvl="0" indent="0">
              <a:buNone/>
            </a:pPr>
            <a:r>
              <a:rPr lang="es-ES" sz="1500" b="1" dirty="0" smtClean="0"/>
              <a:t>b) 3:4</a:t>
            </a:r>
            <a:endParaRPr lang="es-CL" sz="1500" dirty="0"/>
          </a:p>
          <a:p>
            <a:pPr marL="0" indent="0">
              <a:buNone/>
            </a:pPr>
            <a:endParaRPr lang="es-ES" sz="1500" dirty="0" smtClean="0"/>
          </a:p>
          <a:p>
            <a:pPr marL="0" indent="0">
              <a:buNone/>
            </a:pPr>
            <a:endParaRPr lang="es-ES" sz="1500" dirty="0"/>
          </a:p>
          <a:p>
            <a:pPr marL="0" indent="0">
              <a:buNone/>
            </a:pPr>
            <a:endParaRPr lang="es-CL" sz="1500" dirty="0"/>
          </a:p>
          <a:p>
            <a:pPr marL="0" lvl="0" indent="0">
              <a:buNone/>
            </a:pPr>
            <a:r>
              <a:rPr lang="es-ES" sz="1500" b="1" dirty="0" smtClean="0"/>
              <a:t>c) 4:6</a:t>
            </a:r>
            <a:endParaRPr lang="es-CL" sz="1500" dirty="0"/>
          </a:p>
          <a:p>
            <a:pPr marL="0" indent="0">
              <a:buNone/>
            </a:pPr>
            <a:r>
              <a:rPr lang="es-ES" sz="1500" dirty="0"/>
              <a:t> </a:t>
            </a:r>
            <a:endParaRPr lang="es-CL" sz="1500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56197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126" y="3140968"/>
            <a:ext cx="56197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661" y="4365104"/>
            <a:ext cx="56197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126" y="5517232"/>
            <a:ext cx="561975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9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548680"/>
            <a:ext cx="7239000" cy="561662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sz="1600" dirty="0" smtClean="0"/>
              <a:t>3.- Lea </a:t>
            </a:r>
            <a:r>
              <a:rPr lang="es-ES" sz="1600" dirty="0"/>
              <a:t>las siguientes situaciones y pinte según sea la razón. Guíese por el ejemplo.</a:t>
            </a:r>
            <a:endParaRPr lang="es-CL" sz="1600" dirty="0"/>
          </a:p>
          <a:p>
            <a:pPr marL="0" indent="0">
              <a:buNone/>
            </a:pPr>
            <a:endParaRPr lang="es-CL" sz="1600" dirty="0"/>
          </a:p>
          <a:p>
            <a:pPr marL="0" lvl="0" indent="0">
              <a:buNone/>
            </a:pPr>
            <a:r>
              <a:rPr lang="es-ES" sz="1600" dirty="0" smtClean="0"/>
              <a:t>Ejemplo: Por </a:t>
            </a:r>
            <a:r>
              <a:rPr lang="es-ES" sz="1600" dirty="0"/>
              <a:t>cada tres preguntas malas, descuentan una buena.</a:t>
            </a:r>
            <a:endParaRPr lang="es-CL" sz="1600" dirty="0"/>
          </a:p>
          <a:p>
            <a:pPr marL="0" indent="0">
              <a:buNone/>
            </a:pPr>
            <a:r>
              <a:rPr lang="es-ES" sz="1600" dirty="0"/>
              <a:t> 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endParaRPr lang="es-CL" sz="1600" dirty="0"/>
          </a:p>
          <a:p>
            <a:pPr marL="0" lvl="0" indent="0">
              <a:buNone/>
            </a:pPr>
            <a:r>
              <a:rPr lang="es-ES" sz="1600" dirty="0"/>
              <a:t>a</a:t>
            </a:r>
            <a:r>
              <a:rPr lang="es-ES" sz="1600" dirty="0" smtClean="0"/>
              <a:t>) En </a:t>
            </a:r>
            <a:r>
              <a:rPr lang="es-ES" sz="1600" dirty="0"/>
              <a:t>una sala de clases por cada 1 niño hay 4 niñas.</a:t>
            </a:r>
            <a:endParaRPr lang="es-CL" sz="1600" dirty="0"/>
          </a:p>
          <a:p>
            <a:pPr marL="0" indent="0">
              <a:buNone/>
            </a:pPr>
            <a:r>
              <a:rPr lang="es-ES" sz="1600" dirty="0"/>
              <a:t> </a:t>
            </a:r>
            <a:endParaRPr lang="es-ES" sz="1600" dirty="0" smtClean="0"/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endParaRPr lang="es-ES" sz="1600" dirty="0" smtClean="0"/>
          </a:p>
          <a:p>
            <a:pPr marL="0" indent="0">
              <a:buNone/>
            </a:pPr>
            <a:endParaRPr lang="es-CL" sz="1600" dirty="0"/>
          </a:p>
          <a:p>
            <a:pPr marL="0" lvl="0" indent="0">
              <a:buNone/>
            </a:pPr>
            <a:r>
              <a:rPr lang="es-ES" sz="1600" dirty="0"/>
              <a:t>b</a:t>
            </a:r>
            <a:r>
              <a:rPr lang="es-ES" sz="1600" dirty="0" smtClean="0"/>
              <a:t>) En  </a:t>
            </a:r>
            <a:r>
              <a:rPr lang="es-ES" sz="1600" dirty="0"/>
              <a:t>la caja de lápices recolectados, por cada 5 lápices grafito hay 2 de color.</a:t>
            </a:r>
            <a:endParaRPr lang="es-CL" sz="1600" dirty="0"/>
          </a:p>
          <a:p>
            <a:pPr marL="0" indent="0">
              <a:buNone/>
            </a:pPr>
            <a:endParaRPr lang="es-CL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16832"/>
            <a:ext cx="56292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04" y="3261012"/>
            <a:ext cx="5905219" cy="5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04" y="5301208"/>
            <a:ext cx="5905219" cy="5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202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. CONCLUSIÓN - Las claves para una vida san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00808"/>
            <a:ext cx="4393415" cy="314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n para imagenes gif de de gente pensando (con ...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35" y="260648"/>
            <a:ext cx="1543149" cy="292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▷ Niños y Niñas: Imágenes Animadas, Gifs y Animaciones ¡100% GRATIS!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96" y="3933056"/>
            <a:ext cx="2056104" cy="264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07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168</TotalTime>
  <Words>309</Words>
  <Application>Microsoft Office PowerPoint</Application>
  <PresentationFormat>Presentación en pantalla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Opulento</vt:lpstr>
      <vt:lpstr>                               Matemática  6° año básico Tema n°4 : Razones y porcentajes. </vt:lpstr>
      <vt:lpstr> OA 3: Demostrar que comprenden el concepto de razón de manera concreta, pictórica y simbólica.</vt:lpstr>
      <vt:lpstr>Razones</vt:lpstr>
      <vt:lpstr>Ejemplo para una razón :</vt:lpstr>
      <vt:lpstr>Actividad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 6° año básico Tema n°2 : FRACCIONES y número mixto.</dc:title>
  <dc:creator>Marjorie Lizana Vergara</dc:creator>
  <cp:lastModifiedBy>Usuario de Windows</cp:lastModifiedBy>
  <cp:revision>18</cp:revision>
  <dcterms:created xsi:type="dcterms:W3CDTF">2020-07-09T17:49:24Z</dcterms:created>
  <dcterms:modified xsi:type="dcterms:W3CDTF">2020-07-10T22:30:27Z</dcterms:modified>
</cp:coreProperties>
</file>