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64" r:id="rId3"/>
    <p:sldId id="265" r:id="rId4"/>
    <p:sldId id="266" r:id="rId5"/>
    <p:sldId id="261" r:id="rId6"/>
    <p:sldId id="262" r:id="rId7"/>
    <p:sldId id="271" r:id="rId8"/>
    <p:sldId id="272" r:id="rId9"/>
    <p:sldId id="263" r:id="rId10"/>
    <p:sldId id="267" r:id="rId11"/>
    <p:sldId id="269" r:id="rId12"/>
    <p:sldId id="270"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2" name="1 Marcador de pie de página"/>
          <p:cNvSpPr>
            <a:spLocks noGrp="1"/>
          </p:cNvSpPr>
          <p:nvPr>
            <p:ph type="ftr" sz="quarter" idx="11"/>
          </p:nvPr>
        </p:nvSpPr>
        <p:spPr/>
        <p:txBody>
          <a:bodyPr/>
          <a:lstStyle/>
          <a:p>
            <a:endParaRPr lang="es-CL"/>
          </a:p>
        </p:txBody>
      </p:sp>
      <p:sp>
        <p:nvSpPr>
          <p:cNvPr id="15" name="14 Marcador de número de diapositiva"/>
          <p:cNvSpPr>
            <a:spLocks noGrp="1"/>
          </p:cNvSpPr>
          <p:nvPr>
            <p:ph type="sldNum" sz="quarter" idx="12"/>
          </p:nvPr>
        </p:nvSpPr>
        <p:spPr>
          <a:xfrm>
            <a:off x="8229600" y="6473952"/>
            <a:ext cx="758952" cy="246888"/>
          </a:xfrm>
        </p:spPr>
        <p:txBody>
          <a:bodyPr/>
          <a:lstStyle/>
          <a:p>
            <a:fld id="{4C0714E7-F214-4EE5-9A71-AC8ED713BC0B}"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0714E7-F214-4EE5-9A71-AC8ED713BC0B}"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0714E7-F214-4EE5-9A71-AC8ED713BC0B}" type="slidenum">
              <a:rPr lang="es-CL" smtClean="0"/>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218"/>
          <p:cNvSpPr>
            <a:spLocks noGrp="1" noChangeArrowheads="1"/>
          </p:cNvSpPr>
          <p:nvPr>
            <p:ph type="sldNum" sz="quarter" idx="10"/>
          </p:nvPr>
        </p:nvSpPr>
        <p:spPr>
          <a:ln/>
        </p:spPr>
        <p:txBody>
          <a:bodyPr/>
          <a:lstStyle>
            <a:lvl1pPr>
              <a:defRPr/>
            </a:lvl1pPr>
          </a:lstStyle>
          <a:p>
            <a:pPr>
              <a:defRPr/>
            </a:pPr>
            <a:fld id="{10418006-64CA-4691-88B0-4497E555DBFE}" type="slidenum">
              <a:rPr lang="es-ES"/>
              <a:pPr>
                <a:defRPr/>
              </a:pPr>
              <a:t>‹Nº›</a:t>
            </a:fld>
            <a:endParaRPr lang="es-ES"/>
          </a:p>
        </p:txBody>
      </p:sp>
      <p:sp>
        <p:nvSpPr>
          <p:cNvPr id="6" name="Rectangle 219"/>
          <p:cNvSpPr>
            <a:spLocks noGrp="1" noChangeArrowheads="1"/>
          </p:cNvSpPr>
          <p:nvPr>
            <p:ph type="dt" sz="half" idx="11"/>
          </p:nvPr>
        </p:nvSpPr>
        <p:spPr>
          <a:ln/>
        </p:spPr>
        <p:txBody>
          <a:bodyPr/>
          <a:lstStyle>
            <a:lvl1pPr>
              <a:defRPr/>
            </a:lvl1pPr>
          </a:lstStyle>
          <a:p>
            <a:pPr>
              <a:defRPr/>
            </a:pPr>
            <a:endParaRPr lang="es-ES"/>
          </a:p>
        </p:txBody>
      </p:sp>
      <p:sp>
        <p:nvSpPr>
          <p:cNvPr id="7" name="Rectangle 220"/>
          <p:cNvSpPr>
            <a:spLocks noGrp="1" noChangeArrowheads="1"/>
          </p:cNvSpPr>
          <p:nvPr>
            <p:ph type="ftr" sz="quarter"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88664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19" name="18 Marcador de pie de página"/>
          <p:cNvSpPr>
            <a:spLocks noGrp="1"/>
          </p:cNvSpPr>
          <p:nvPr>
            <p:ph type="ftr" sz="quarter" idx="11"/>
          </p:nvPr>
        </p:nvSpPr>
        <p:spPr>
          <a:xfrm>
            <a:off x="3581400" y="76200"/>
            <a:ext cx="2895600" cy="288925"/>
          </a:xfrm>
        </p:spPr>
        <p:txBody>
          <a:bodyPr/>
          <a:lstStyle/>
          <a:p>
            <a:endParaRPr lang="es-CL"/>
          </a:p>
        </p:txBody>
      </p:sp>
      <p:sp>
        <p:nvSpPr>
          <p:cNvPr id="16" name="15 Marcador de número de diapositiva"/>
          <p:cNvSpPr>
            <a:spLocks noGrp="1"/>
          </p:cNvSpPr>
          <p:nvPr>
            <p:ph type="sldNum" sz="quarter" idx="12"/>
          </p:nvPr>
        </p:nvSpPr>
        <p:spPr>
          <a:xfrm>
            <a:off x="8229600" y="6473952"/>
            <a:ext cx="758952" cy="246888"/>
          </a:xfrm>
        </p:spPr>
        <p:txBody>
          <a:bodyPr/>
          <a:lstStyle/>
          <a:p>
            <a:fld id="{4C0714E7-F214-4EE5-9A71-AC8ED713BC0B}"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11" name="10 Marcador de pie de página"/>
          <p:cNvSpPr>
            <a:spLocks noGrp="1"/>
          </p:cNvSpPr>
          <p:nvPr>
            <p:ph type="ftr" sz="quarter" idx="11"/>
          </p:nvPr>
        </p:nvSpPr>
        <p:spPr/>
        <p:txBody>
          <a:bodyPr/>
          <a:lstStyle/>
          <a:p>
            <a:endParaRPr lang="es-CL"/>
          </a:p>
        </p:txBody>
      </p:sp>
      <p:sp>
        <p:nvSpPr>
          <p:cNvPr id="16" name="15 Marcador de número de diapositiva"/>
          <p:cNvSpPr>
            <a:spLocks noGrp="1"/>
          </p:cNvSpPr>
          <p:nvPr>
            <p:ph type="sldNum" sz="quarter" idx="12"/>
          </p:nvPr>
        </p:nvSpPr>
        <p:spPr/>
        <p:txBody>
          <a:bodyPr/>
          <a:lstStyle/>
          <a:p>
            <a:fld id="{4C0714E7-F214-4EE5-9A71-AC8ED713BC0B}" type="slidenum">
              <a:rPr lang="es-CL" smtClean="0"/>
              <a:t>‹Nº›</a:t>
            </a:fld>
            <a:endParaRPr lang="es-CL"/>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10" name="9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4C0714E7-F214-4EE5-9A71-AC8ED713BC0B}"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229600" y="6477000"/>
            <a:ext cx="762000" cy="246888"/>
          </a:xfrm>
        </p:spPr>
        <p:txBody>
          <a:bodyPr/>
          <a:lstStyle/>
          <a:p>
            <a:fld id="{4C0714E7-F214-4EE5-9A71-AC8ED713BC0B}" type="slidenum">
              <a:rPr lang="es-CL" smtClean="0"/>
              <a:t>‹Nº›</a:t>
            </a:fld>
            <a:endParaRPr lang="es-CL"/>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21" name="20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0714E7-F214-4EE5-9A71-AC8ED713BC0B}"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24" name="23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C0714E7-F214-4EE5-9A71-AC8ED713BC0B}"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29" name="28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C0714E7-F214-4EE5-9A71-AC8ED713BC0B}"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4308B101-0CDD-4C86-B279-D83A21E5CAE9}" type="datetimeFigureOut">
              <a:rPr lang="es-CL" smtClean="0"/>
              <a:t>03-08-2020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4C0714E7-F214-4EE5-9A71-AC8ED713BC0B}" type="slidenum">
              <a:rPr lang="es-CL" smtClean="0"/>
              <a:t>‹Nº›</a:t>
            </a:fld>
            <a:endParaRPr lang="es-CL"/>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308B101-0CDD-4C86-B279-D83A21E5CAE9}" type="datetimeFigureOut">
              <a:rPr lang="es-CL" smtClean="0"/>
              <a:t>03-08-2020</a:t>
            </a:fld>
            <a:endParaRPr lang="es-CL"/>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L"/>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C0714E7-F214-4EE5-9A71-AC8ED713BC0B}" type="slidenum">
              <a:rPr lang="es-CL" smtClean="0"/>
              <a:t>‹Nº›</a:t>
            </a:fld>
            <a:endParaRPr lang="es-CL"/>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mailto:profesora.marjorielizana@gmail.com"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2.xml"/><Relationship Id="rId5" Type="http://schemas.openxmlformats.org/officeDocument/2006/relationships/image" Target="../media/image9.gif"/><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2.xml"/><Relationship Id="rId5" Type="http://schemas.openxmlformats.org/officeDocument/2006/relationships/image" Target="../media/image14.gif"/><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21685" y="4293096"/>
            <a:ext cx="6192195" cy="720080"/>
          </a:xfrm>
        </p:spPr>
        <p:txBody>
          <a:bodyPr>
            <a:normAutofit fontScale="90000"/>
          </a:bodyPr>
          <a:lstStyle/>
          <a:p>
            <a:r>
              <a:rPr lang="es-CL" dirty="0" smtClean="0"/>
              <a:t>Tema : </a:t>
            </a:r>
            <a:r>
              <a:rPr lang="es-CL" b="1" dirty="0" smtClean="0"/>
              <a:t>Objetos </a:t>
            </a:r>
            <a:r>
              <a:rPr lang="es-CL" b="1" dirty="0"/>
              <a:t>Tecnológicos</a:t>
            </a:r>
            <a:r>
              <a:rPr lang="es-CL" dirty="0"/>
              <a:t/>
            </a:r>
            <a:br>
              <a:rPr lang="es-CL" dirty="0"/>
            </a:br>
            <a:endParaRPr lang="es-CL" b="1" dirty="0"/>
          </a:p>
        </p:txBody>
      </p:sp>
      <p:sp>
        <p:nvSpPr>
          <p:cNvPr id="5" name="1 Título"/>
          <p:cNvSpPr txBox="1">
            <a:spLocks/>
          </p:cNvSpPr>
          <p:nvPr/>
        </p:nvSpPr>
        <p:spPr>
          <a:xfrm>
            <a:off x="2483768" y="2453159"/>
            <a:ext cx="3313355" cy="576064"/>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L" sz="4000" b="1" dirty="0" smtClean="0">
                <a:solidFill>
                  <a:schemeClr val="accent2">
                    <a:lumMod val="75000"/>
                  </a:schemeClr>
                </a:solidFill>
              </a:rPr>
              <a:t>TECNOLOGÍA</a:t>
            </a:r>
            <a:endParaRPr lang="es-CL" sz="4000" b="1" dirty="0">
              <a:solidFill>
                <a:schemeClr val="accent2">
                  <a:lumMod val="75000"/>
                </a:schemeClr>
              </a:solidFill>
            </a:endParaRPr>
          </a:p>
        </p:txBody>
      </p:sp>
      <p:pic>
        <p:nvPicPr>
          <p:cNvPr id="6" name="5 Imagen" descr="insign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6855"/>
            <a:ext cx="1080120" cy="916810"/>
          </a:xfrm>
          <a:prstGeom prst="rect">
            <a:avLst/>
          </a:prstGeom>
          <a:noFill/>
          <a:ln>
            <a:noFill/>
          </a:ln>
        </p:spPr>
      </p:pic>
      <p:sp>
        <p:nvSpPr>
          <p:cNvPr id="4" name="3 CuadroTexto"/>
          <p:cNvSpPr txBox="1"/>
          <p:nvPr/>
        </p:nvSpPr>
        <p:spPr>
          <a:xfrm>
            <a:off x="556316" y="5648892"/>
            <a:ext cx="7976124" cy="830997"/>
          </a:xfrm>
          <a:prstGeom prst="rect">
            <a:avLst/>
          </a:prstGeom>
          <a:noFill/>
        </p:spPr>
        <p:txBody>
          <a:bodyPr wrap="square" rtlCol="0">
            <a:spAutoFit/>
          </a:bodyPr>
          <a:lstStyle/>
          <a:p>
            <a:r>
              <a:rPr lang="es-CL" sz="2400" b="1" dirty="0" smtClean="0">
                <a:solidFill>
                  <a:schemeClr val="accent2">
                    <a:lumMod val="75000"/>
                  </a:schemeClr>
                </a:solidFill>
              </a:rPr>
              <a:t>OA: Reconocer  que los objetos tecnológicos evolucionan con el paso del tiempo.</a:t>
            </a:r>
            <a:endParaRPr lang="es-CL" sz="2400" b="1" dirty="0">
              <a:solidFill>
                <a:schemeClr val="accent2">
                  <a:lumMod val="75000"/>
                </a:schemeClr>
              </a:solidFill>
            </a:endParaRPr>
          </a:p>
        </p:txBody>
      </p:sp>
      <p:sp>
        <p:nvSpPr>
          <p:cNvPr id="8" name="2 Subtítulo"/>
          <p:cNvSpPr txBox="1">
            <a:spLocks/>
          </p:cNvSpPr>
          <p:nvPr/>
        </p:nvSpPr>
        <p:spPr>
          <a:xfrm>
            <a:off x="2051720" y="332656"/>
            <a:ext cx="4824536" cy="100811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s-CL" sz="1600" b="1" i="0" u="none" strike="noStrike" kern="1200" cap="none" spc="0" normalizeH="0" baseline="0" noProof="0" dirty="0" smtClean="0">
                <a:ln>
                  <a:noFill/>
                </a:ln>
                <a:solidFill>
                  <a:srgbClr val="424242"/>
                </a:solidFill>
                <a:effectLst/>
                <a:uLnTx/>
                <a:uFillTx/>
                <a:latin typeface="Century Gothic"/>
                <a:ea typeface="+mn-ea"/>
                <a:cs typeface="+mn-cs"/>
              </a:rPr>
              <a:t>Profesora: Marjorie Lizana Vergara.</a:t>
            </a:r>
          </a:p>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s-CL" sz="1600" b="1" i="0" u="none" strike="noStrike" kern="1200" cap="none" spc="0" normalizeH="0" baseline="0" noProof="0" dirty="0" smtClean="0">
                <a:ln>
                  <a:noFill/>
                </a:ln>
                <a:solidFill>
                  <a:srgbClr val="424242"/>
                </a:solidFill>
                <a:effectLst/>
                <a:uLnTx/>
                <a:uFillTx/>
                <a:latin typeface="Century Gothic"/>
                <a:ea typeface="+mn-ea"/>
                <a:cs typeface="+mn-cs"/>
              </a:rPr>
              <a:t>Curso </a:t>
            </a:r>
            <a:r>
              <a:rPr kumimoji="0" lang="es-CL" sz="1600" b="1" i="0" u="none" strike="noStrike" kern="1200" cap="none" spc="0" normalizeH="0" baseline="0" noProof="0" smtClean="0">
                <a:ln>
                  <a:noFill/>
                </a:ln>
                <a:solidFill>
                  <a:srgbClr val="424242"/>
                </a:solidFill>
                <a:effectLst/>
                <a:uLnTx/>
                <a:uFillTx/>
                <a:latin typeface="Century Gothic"/>
                <a:ea typeface="+mn-ea"/>
                <a:cs typeface="+mn-cs"/>
              </a:rPr>
              <a:t>: 6</a:t>
            </a:r>
            <a:r>
              <a:rPr lang="es-CL" sz="1600" b="1" smtClean="0">
                <a:latin typeface="Century Gothic"/>
              </a:rPr>
              <a:t>°</a:t>
            </a:r>
            <a:r>
              <a:rPr kumimoji="0" lang="es-CL" sz="1600" b="1" i="0" u="none" strike="noStrike" kern="1200" cap="none" spc="0" normalizeH="0" noProof="0" dirty="0" smtClean="0">
                <a:ln>
                  <a:noFill/>
                </a:ln>
                <a:solidFill>
                  <a:srgbClr val="424242"/>
                </a:solidFill>
                <a:effectLst/>
                <a:uLnTx/>
                <a:uFillTx/>
                <a:latin typeface="Century Gothic"/>
                <a:ea typeface="+mn-ea"/>
                <a:cs typeface="+mn-cs"/>
              </a:rPr>
              <a:t> </a:t>
            </a:r>
            <a:r>
              <a:rPr kumimoji="0" lang="es-CL" sz="1600" b="1" i="0" u="none" strike="noStrike" kern="1200" cap="none" spc="0" normalizeH="0" baseline="0" noProof="0" dirty="0" smtClean="0">
                <a:ln>
                  <a:noFill/>
                </a:ln>
                <a:solidFill>
                  <a:srgbClr val="424242"/>
                </a:solidFill>
                <a:effectLst/>
                <a:uLnTx/>
                <a:uFillTx/>
                <a:latin typeface="Century Gothic"/>
                <a:ea typeface="+mn-ea"/>
                <a:cs typeface="+mn-cs"/>
              </a:rPr>
              <a:t>básico</a:t>
            </a:r>
          </a:p>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s-CL" sz="1600" b="1" i="0" u="none" strike="noStrike" kern="1200" cap="none" spc="0" normalizeH="0" baseline="0" noProof="0" dirty="0" smtClean="0">
                <a:ln>
                  <a:noFill/>
                </a:ln>
                <a:solidFill>
                  <a:srgbClr val="424242"/>
                </a:solidFill>
                <a:effectLst/>
                <a:uLnTx/>
                <a:uFillTx/>
                <a:latin typeface="Century Gothic"/>
                <a:ea typeface="+mn-ea"/>
                <a:cs typeface="+mn-cs"/>
              </a:rPr>
              <a:t>Mail: profesora.marjorielizana@gmail.com</a:t>
            </a:r>
            <a:endParaRPr kumimoji="0" lang="es-CL" sz="1600" b="1" i="0" u="none" strike="noStrike" kern="1200" cap="none" spc="0" normalizeH="0" baseline="0" noProof="0" dirty="0">
              <a:ln>
                <a:noFill/>
              </a:ln>
              <a:solidFill>
                <a:srgbClr val="424242"/>
              </a:solidFill>
              <a:effectLst/>
              <a:uLnTx/>
              <a:uFillTx/>
              <a:latin typeface="Century Gothic"/>
              <a:ea typeface="+mn-ea"/>
              <a:cs typeface="+mn-cs"/>
            </a:endParaRPr>
          </a:p>
        </p:txBody>
      </p:sp>
      <p:pic>
        <p:nvPicPr>
          <p:cNvPr id="5128" name="Picture 8" descr="DIAGRAMA UML: HERRAMINETAS CASE O MODELAD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219" y="1916832"/>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ERRUCHO ˇ DIBUJOS ANIMACIONES IMAGENES FOTOS PREVENC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030670"/>
            <a:ext cx="2808311" cy="155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2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2376" y="188640"/>
            <a:ext cx="7676048" cy="778098"/>
          </a:xfrm>
        </p:spPr>
        <p:txBody>
          <a:bodyPr>
            <a:normAutofit fontScale="90000"/>
          </a:bodyPr>
          <a:lstStyle/>
          <a:p>
            <a:r>
              <a:rPr lang="es-CL" dirty="0" smtClean="0"/>
              <a:t>Actividad </a:t>
            </a:r>
            <a:r>
              <a:rPr lang="es-CL" sz="1600" b="1" dirty="0" smtClean="0"/>
              <a:t>(se realizará en clases zoom del día jueves 6 de agosto)</a:t>
            </a:r>
            <a:endParaRPr lang="es-CL" sz="1600" b="1" dirty="0"/>
          </a:p>
        </p:txBody>
      </p:sp>
      <p:sp>
        <p:nvSpPr>
          <p:cNvPr id="3" name="2 Marcador de texto"/>
          <p:cNvSpPr>
            <a:spLocks noGrp="1"/>
          </p:cNvSpPr>
          <p:nvPr>
            <p:ph type="body" sz="half" idx="1"/>
          </p:nvPr>
        </p:nvSpPr>
        <p:spPr>
          <a:xfrm>
            <a:off x="467544" y="1149964"/>
            <a:ext cx="8208912" cy="5336536"/>
          </a:xfrm>
        </p:spPr>
        <p:txBody>
          <a:bodyPr>
            <a:normAutofit lnSpcReduction="10000"/>
          </a:bodyPr>
          <a:lstStyle/>
          <a:p>
            <a:pPr>
              <a:spcBef>
                <a:spcPts val="0"/>
              </a:spcBef>
            </a:pPr>
            <a:r>
              <a:rPr lang="es-CL" sz="1800" b="1" dirty="0"/>
              <a:t>Registra y responde en tu </a:t>
            </a:r>
            <a:r>
              <a:rPr lang="es-CL" sz="1800" b="1" dirty="0" smtClean="0"/>
              <a:t>cuaderno. </a:t>
            </a:r>
          </a:p>
          <a:p>
            <a:pPr marL="0" indent="0">
              <a:spcBef>
                <a:spcPts val="0"/>
              </a:spcBef>
              <a:buNone/>
            </a:pPr>
            <a:endParaRPr lang="es-CL" sz="1800" b="1" dirty="0"/>
          </a:p>
          <a:p>
            <a:pPr marL="0" indent="0">
              <a:spcBef>
                <a:spcPts val="0"/>
              </a:spcBef>
              <a:buNone/>
            </a:pPr>
            <a:r>
              <a:rPr lang="es-CL" sz="1600" dirty="0" smtClean="0"/>
              <a:t>1.- Observa a tu alrededor y elige 5 objetos tecnológicos que utilizas a diario. Regístralo y escribe de que forma lo utilizas.</a:t>
            </a:r>
          </a:p>
          <a:p>
            <a:pPr marL="0" indent="0">
              <a:spcBef>
                <a:spcPts val="0"/>
              </a:spcBef>
              <a:buNone/>
            </a:pPr>
            <a:r>
              <a:rPr lang="es-CL" sz="1600" dirty="0" smtClean="0">
                <a:solidFill>
                  <a:srgbClr val="FF0000"/>
                </a:solidFill>
              </a:rPr>
              <a:t>1)</a:t>
            </a:r>
          </a:p>
          <a:p>
            <a:pPr marL="0" indent="0">
              <a:spcBef>
                <a:spcPts val="0"/>
              </a:spcBef>
              <a:buNone/>
            </a:pPr>
            <a:r>
              <a:rPr lang="es-CL" sz="1600" dirty="0" smtClean="0">
                <a:solidFill>
                  <a:srgbClr val="FF0000"/>
                </a:solidFill>
              </a:rPr>
              <a:t>2)</a:t>
            </a:r>
          </a:p>
          <a:p>
            <a:pPr marL="0" indent="0">
              <a:spcBef>
                <a:spcPts val="0"/>
              </a:spcBef>
              <a:buNone/>
            </a:pPr>
            <a:r>
              <a:rPr lang="es-CL" sz="1600" dirty="0">
                <a:solidFill>
                  <a:srgbClr val="FF0000"/>
                </a:solidFill>
              </a:rPr>
              <a:t>3</a:t>
            </a:r>
            <a:r>
              <a:rPr lang="es-CL" sz="1600" dirty="0" smtClean="0">
                <a:solidFill>
                  <a:srgbClr val="FF0000"/>
                </a:solidFill>
              </a:rPr>
              <a:t>)</a:t>
            </a:r>
          </a:p>
          <a:p>
            <a:pPr marL="0" indent="0">
              <a:spcBef>
                <a:spcPts val="0"/>
              </a:spcBef>
              <a:buNone/>
            </a:pPr>
            <a:r>
              <a:rPr lang="es-CL" sz="1600" dirty="0" smtClean="0">
                <a:solidFill>
                  <a:srgbClr val="FF0000"/>
                </a:solidFill>
              </a:rPr>
              <a:t>4)</a:t>
            </a:r>
          </a:p>
          <a:p>
            <a:pPr marL="0" indent="0">
              <a:spcBef>
                <a:spcPts val="0"/>
              </a:spcBef>
              <a:buNone/>
            </a:pPr>
            <a:r>
              <a:rPr lang="es-CL" sz="1600" dirty="0" smtClean="0">
                <a:solidFill>
                  <a:srgbClr val="FF0000"/>
                </a:solidFill>
              </a:rPr>
              <a:t>5)</a:t>
            </a:r>
          </a:p>
          <a:p>
            <a:pPr marL="0" indent="0">
              <a:spcBef>
                <a:spcPts val="0"/>
              </a:spcBef>
              <a:buNone/>
            </a:pPr>
            <a:endParaRPr lang="es-CL" sz="1600" dirty="0" smtClean="0">
              <a:solidFill>
                <a:srgbClr val="FF0000"/>
              </a:solidFill>
            </a:endParaRPr>
          </a:p>
          <a:p>
            <a:pPr marL="0" indent="0">
              <a:spcBef>
                <a:spcPts val="0"/>
              </a:spcBef>
              <a:buNone/>
            </a:pPr>
            <a:r>
              <a:rPr lang="es-CL" sz="1600" dirty="0" smtClean="0"/>
              <a:t>2.-  </a:t>
            </a:r>
            <a:r>
              <a:rPr lang="es-ES" sz="1600" dirty="0"/>
              <a:t>Indica </a:t>
            </a:r>
            <a:r>
              <a:rPr lang="es-ES" sz="1600" dirty="0" smtClean="0"/>
              <a:t>el nombre y la </a:t>
            </a:r>
            <a:r>
              <a:rPr lang="es-ES" sz="1600" dirty="0"/>
              <a:t>función de cada uno de los siguientes objetos tecnológicos y dibuja cómo es en la </a:t>
            </a:r>
            <a:r>
              <a:rPr lang="es-ES" sz="1600" u="sng" dirty="0"/>
              <a:t>actualidad</a:t>
            </a:r>
            <a:r>
              <a:rPr lang="es-ES" sz="1600" u="sng" dirty="0" smtClean="0"/>
              <a:t>.</a:t>
            </a:r>
          </a:p>
          <a:p>
            <a:pPr marL="0" indent="0">
              <a:spcBef>
                <a:spcPts val="0"/>
              </a:spcBef>
              <a:buNone/>
            </a:pPr>
            <a:endParaRPr lang="es-ES" sz="1600" u="sng" dirty="0"/>
          </a:p>
          <a:p>
            <a:pPr marL="0" indent="0">
              <a:spcBef>
                <a:spcPts val="0"/>
              </a:spcBef>
              <a:buNone/>
            </a:pPr>
            <a:endParaRPr lang="es-CL" sz="1600" dirty="0"/>
          </a:p>
          <a:p>
            <a:pPr marL="0" indent="0">
              <a:spcBef>
                <a:spcPts val="0"/>
              </a:spcBef>
              <a:buNone/>
            </a:pPr>
            <a:r>
              <a:rPr lang="es-CL" sz="1600" dirty="0" smtClean="0"/>
              <a:t>                      Nombre: ___________________________________       Dibujo de la actualidad</a:t>
            </a:r>
          </a:p>
          <a:p>
            <a:pPr marL="0" indent="0">
              <a:spcBef>
                <a:spcPts val="0"/>
              </a:spcBef>
              <a:buNone/>
            </a:pPr>
            <a:endParaRPr lang="es-CL" sz="1600" dirty="0" smtClean="0"/>
          </a:p>
          <a:p>
            <a:pPr marL="0" indent="0">
              <a:spcBef>
                <a:spcPts val="0"/>
              </a:spcBef>
              <a:buNone/>
            </a:pPr>
            <a:r>
              <a:rPr lang="es-CL" sz="1600" dirty="0" smtClean="0"/>
              <a:t>                       Función:____________________________________</a:t>
            </a:r>
          </a:p>
          <a:p>
            <a:pPr marL="0" indent="0">
              <a:spcBef>
                <a:spcPts val="0"/>
              </a:spcBef>
              <a:buNone/>
            </a:pPr>
            <a:endParaRPr lang="es-CL" sz="1600" dirty="0"/>
          </a:p>
          <a:p>
            <a:pPr marL="0" indent="0">
              <a:spcBef>
                <a:spcPts val="0"/>
              </a:spcBef>
              <a:buNone/>
            </a:pPr>
            <a:endParaRPr lang="es-CL" sz="1600" dirty="0" smtClean="0"/>
          </a:p>
          <a:p>
            <a:pPr marL="0" indent="0">
              <a:spcBef>
                <a:spcPts val="0"/>
              </a:spcBef>
              <a:buNone/>
            </a:pPr>
            <a:endParaRPr lang="es-CL" sz="1600" dirty="0"/>
          </a:p>
          <a:p>
            <a:pPr marL="0" indent="0">
              <a:spcBef>
                <a:spcPts val="0"/>
              </a:spcBef>
              <a:buNone/>
            </a:pPr>
            <a:r>
              <a:rPr lang="es-CL" sz="1600" dirty="0" smtClean="0"/>
              <a:t>                       </a:t>
            </a:r>
            <a:r>
              <a:rPr lang="es-CL" sz="1600" dirty="0"/>
              <a:t>Nombre: </a:t>
            </a:r>
            <a:r>
              <a:rPr lang="es-CL" sz="1600" dirty="0" smtClean="0"/>
              <a:t>___________________________________      </a:t>
            </a:r>
            <a:r>
              <a:rPr lang="es-CL" sz="1600" dirty="0"/>
              <a:t>Dibujo de la actualidad</a:t>
            </a:r>
          </a:p>
          <a:p>
            <a:pPr marL="0" indent="0">
              <a:spcBef>
                <a:spcPts val="0"/>
              </a:spcBef>
              <a:buNone/>
            </a:pPr>
            <a:endParaRPr lang="es-CL" sz="1600" dirty="0"/>
          </a:p>
          <a:p>
            <a:pPr marL="0" indent="0">
              <a:spcBef>
                <a:spcPts val="0"/>
              </a:spcBef>
              <a:buNone/>
            </a:pPr>
            <a:r>
              <a:rPr lang="es-CL" sz="1600" dirty="0" smtClean="0"/>
              <a:t>                       </a:t>
            </a:r>
            <a:r>
              <a:rPr lang="es-CL" sz="1600" dirty="0"/>
              <a:t>Función</a:t>
            </a:r>
            <a:r>
              <a:rPr lang="es-CL" sz="1600" dirty="0" smtClean="0"/>
              <a:t>:____________________________________ </a:t>
            </a:r>
            <a:endParaRPr lang="es-CL" sz="1600" dirty="0"/>
          </a:p>
        </p:txBody>
      </p:sp>
      <p:pic>
        <p:nvPicPr>
          <p:cNvPr id="9218" name="Picture 2" descr="MCj035189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390" y="3958276"/>
            <a:ext cx="8001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MCj035185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15" y="5229200"/>
            <a:ext cx="9334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219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188640"/>
            <a:ext cx="2170584" cy="850106"/>
          </a:xfrm>
        </p:spPr>
        <p:txBody>
          <a:bodyPr/>
          <a:lstStyle/>
          <a:p>
            <a:r>
              <a:rPr lang="es-CL" dirty="0" smtClean="0"/>
              <a:t>Tarea:</a:t>
            </a:r>
            <a:endParaRPr lang="es-CL" dirty="0"/>
          </a:p>
        </p:txBody>
      </p:sp>
      <p:sp>
        <p:nvSpPr>
          <p:cNvPr id="3" name="2 Marcador de texto"/>
          <p:cNvSpPr>
            <a:spLocks noGrp="1"/>
          </p:cNvSpPr>
          <p:nvPr>
            <p:ph type="body" sz="half" idx="1"/>
          </p:nvPr>
        </p:nvSpPr>
        <p:spPr>
          <a:xfrm>
            <a:off x="467544" y="1196752"/>
            <a:ext cx="8208912" cy="5184576"/>
          </a:xfrm>
        </p:spPr>
        <p:txBody>
          <a:bodyPr>
            <a:noAutofit/>
          </a:bodyPr>
          <a:lstStyle/>
          <a:p>
            <a:pPr algn="just">
              <a:buFont typeface="Wingdings" pitchFamily="2" charset="2"/>
              <a:buChar char="v"/>
            </a:pPr>
            <a:r>
              <a:rPr lang="es-ES" sz="1600" dirty="0" smtClean="0"/>
              <a:t>Elige un objeto tecnológico , averigua su </a:t>
            </a:r>
            <a:r>
              <a:rPr lang="es-ES" sz="1600" dirty="0"/>
              <a:t>evolución en el tiempo, inventor, año, características y </a:t>
            </a:r>
            <a:r>
              <a:rPr lang="es-ES" sz="1600" dirty="0" smtClean="0"/>
              <a:t>prepara </a:t>
            </a:r>
            <a:r>
              <a:rPr lang="es-ES" sz="1600" dirty="0"/>
              <a:t>una </a:t>
            </a:r>
            <a:r>
              <a:rPr lang="es-ES" sz="1600" dirty="0" smtClean="0"/>
              <a:t>presentación </a:t>
            </a:r>
            <a:r>
              <a:rPr lang="es-ES" sz="1600" dirty="0"/>
              <a:t>Power </a:t>
            </a:r>
            <a:r>
              <a:rPr lang="es-ES" sz="1600" dirty="0" smtClean="0"/>
              <a:t>Point. </a:t>
            </a:r>
            <a:r>
              <a:rPr lang="es-ES" sz="1600" dirty="0"/>
              <a:t> </a:t>
            </a:r>
            <a:r>
              <a:rPr lang="es-ES" sz="1600" dirty="0" smtClean="0"/>
              <a:t>Esta la deberás presentar a tus compañeros el día jueves 13 de agosto.</a:t>
            </a:r>
          </a:p>
          <a:p>
            <a:pPr marL="0" indent="0" algn="just">
              <a:buNone/>
            </a:pPr>
            <a:endParaRPr lang="es-ES" sz="1600" dirty="0" smtClean="0"/>
          </a:p>
          <a:p>
            <a:pPr algn="just">
              <a:buFont typeface="Wingdings" pitchFamily="2" charset="2"/>
              <a:buChar char="Ø"/>
            </a:pPr>
            <a:r>
              <a:rPr lang="es-ES" sz="1600" b="1" dirty="0" smtClean="0"/>
              <a:t>Aspectos a considerar:</a:t>
            </a:r>
          </a:p>
          <a:p>
            <a:pPr marL="0" indent="0" algn="just">
              <a:buNone/>
            </a:pPr>
            <a:endParaRPr lang="es-ES" sz="1600" dirty="0" smtClean="0"/>
          </a:p>
          <a:p>
            <a:pPr algn="just">
              <a:buFontTx/>
              <a:buChar char="-"/>
            </a:pPr>
            <a:r>
              <a:rPr lang="es-ES" sz="1600" dirty="0" smtClean="0"/>
              <a:t>La presentación debe ser breve y contener lo siguiente : Nombre del objeto, nombre del</a:t>
            </a:r>
          </a:p>
          <a:p>
            <a:pPr marL="0" indent="0" algn="just">
              <a:buNone/>
            </a:pPr>
            <a:r>
              <a:rPr lang="es-ES" sz="1600" dirty="0" smtClean="0"/>
              <a:t>inventor, año, principales características, evolución en el tiempo, acompañada de imágenes.</a:t>
            </a:r>
          </a:p>
          <a:p>
            <a:pPr marL="0" indent="0" algn="just">
              <a:buNone/>
            </a:pPr>
            <a:endParaRPr lang="es-ES" sz="1600" dirty="0" smtClean="0"/>
          </a:p>
          <a:p>
            <a:pPr algn="just">
              <a:buFont typeface="Wingdings" pitchFamily="2" charset="2"/>
              <a:buChar char="Ø"/>
            </a:pPr>
            <a:r>
              <a:rPr lang="es-ES" sz="1600" b="1" dirty="0" smtClean="0"/>
              <a:t>Importantes : </a:t>
            </a:r>
            <a:r>
              <a:rPr lang="es-ES" sz="1600" dirty="0" smtClean="0"/>
              <a:t>Si no cuentas con las herramientas para realizar un </a:t>
            </a:r>
            <a:r>
              <a:rPr lang="es-ES" sz="1600" dirty="0"/>
              <a:t>Power </a:t>
            </a:r>
            <a:r>
              <a:rPr lang="es-ES" sz="1600" dirty="0" smtClean="0"/>
              <a:t>Point, puedes realizar actividad en el cuaderno y  de igual forma presentárselo a tus compañeros la próxima clase.</a:t>
            </a:r>
            <a:endParaRPr lang="es-ES" sz="1600" dirty="0"/>
          </a:p>
          <a:p>
            <a:pPr marL="0" indent="0" algn="just">
              <a:buNone/>
            </a:pPr>
            <a:endParaRPr lang="es-ES" sz="1600" dirty="0" smtClean="0"/>
          </a:p>
          <a:p>
            <a:pPr algn="just">
              <a:buFont typeface="Wingdings" pitchFamily="2" charset="2"/>
              <a:buChar char="q"/>
            </a:pPr>
            <a:r>
              <a:rPr lang="es-ES" sz="1600" dirty="0" smtClean="0"/>
              <a:t>En ambos casos, enviar actividad durante la semana al mail </a:t>
            </a:r>
            <a:r>
              <a:rPr lang="es-CL" sz="1600" b="1" dirty="0" smtClean="0">
                <a:solidFill>
                  <a:srgbClr val="424242"/>
                </a:solidFill>
                <a:latin typeface="Century Gothic"/>
                <a:hlinkClick r:id="rId2"/>
              </a:rPr>
              <a:t>profesora.marjorielizana@gmail.com</a:t>
            </a:r>
            <a:r>
              <a:rPr lang="es-CL" sz="1600" b="1" dirty="0" smtClean="0">
                <a:solidFill>
                  <a:srgbClr val="424242"/>
                </a:solidFill>
                <a:latin typeface="Century Gothic"/>
              </a:rPr>
              <a:t>  </a:t>
            </a:r>
            <a:r>
              <a:rPr lang="es-CL" sz="1600" dirty="0" smtClean="0">
                <a:solidFill>
                  <a:srgbClr val="424242"/>
                </a:solidFill>
                <a:latin typeface="Century Gothic"/>
              </a:rPr>
              <a:t>para poder ser proyectado en la próxima clase del día jueves 13 de agosto. </a:t>
            </a:r>
            <a:endParaRPr lang="es-CL" sz="1600" dirty="0">
              <a:solidFill>
                <a:srgbClr val="424242"/>
              </a:solidFill>
              <a:latin typeface="Century Gothic"/>
            </a:endParaRPr>
          </a:p>
          <a:p>
            <a:pPr marL="0" indent="0">
              <a:buNone/>
            </a:pPr>
            <a:endParaRPr lang="es-ES" sz="1600" dirty="0" smtClean="0"/>
          </a:p>
          <a:p>
            <a:pPr marL="0" indent="0">
              <a:buNone/>
            </a:pPr>
            <a:endParaRPr lang="es-ES" sz="1600" dirty="0"/>
          </a:p>
          <a:p>
            <a:pPr marL="0" indent="0">
              <a:buNone/>
            </a:pPr>
            <a:endParaRPr lang="es-CL" sz="1600" dirty="0"/>
          </a:p>
        </p:txBody>
      </p:sp>
    </p:spTree>
    <p:extLst>
      <p:ext uri="{BB962C8B-B14F-4D97-AF65-F5344CB8AC3E}">
        <p14:creationId xmlns:p14="http://schemas.microsoft.com/office/powerpoint/2010/main" val="1030626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Kissy Face GIF - Kissy Face Heart - Discover &amp; Share GIFs | Emoji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43616" y="1196752"/>
            <a:ext cx="2720330" cy="20985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6. CONCLUSIÓN - Las claves para una vida sana"/>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4850606" cy="347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69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850106"/>
          </a:xfrm>
        </p:spPr>
        <p:txBody>
          <a:bodyPr/>
          <a:lstStyle/>
          <a:p>
            <a:r>
              <a:rPr lang="es-CL" dirty="0" smtClean="0"/>
              <a:t>Creación de objetos tecnológicos</a:t>
            </a:r>
            <a:endParaRPr lang="es-CL" dirty="0"/>
          </a:p>
        </p:txBody>
      </p:sp>
      <p:sp>
        <p:nvSpPr>
          <p:cNvPr id="3" name="2 Marcador de texto"/>
          <p:cNvSpPr>
            <a:spLocks noGrp="1"/>
          </p:cNvSpPr>
          <p:nvPr>
            <p:ph type="body" sz="half" idx="1"/>
          </p:nvPr>
        </p:nvSpPr>
        <p:spPr>
          <a:xfrm>
            <a:off x="467544" y="1484784"/>
            <a:ext cx="4978896" cy="3628999"/>
          </a:xfrm>
        </p:spPr>
        <p:txBody>
          <a:bodyPr>
            <a:normAutofit fontScale="92500" lnSpcReduction="10000"/>
          </a:bodyPr>
          <a:lstStyle/>
          <a:p>
            <a:pPr algn="just"/>
            <a:r>
              <a:rPr lang="es-CL" sz="2400" dirty="0"/>
              <a:t>El hombre crea objetos tecnológicos para que las personas puedan hacer todo de una manera más fácil, y así mejorar la calidad de vida de todas las personas</a:t>
            </a:r>
            <a:r>
              <a:rPr lang="es-CL" sz="2400" dirty="0" smtClean="0"/>
              <a:t>.</a:t>
            </a:r>
          </a:p>
          <a:p>
            <a:pPr algn="just"/>
            <a:endParaRPr lang="es-CL" sz="2400" dirty="0"/>
          </a:p>
          <a:p>
            <a:pPr algn="just"/>
            <a:r>
              <a:rPr lang="es-CL" sz="2400" dirty="0"/>
              <a:t>La rueda, la imprenta, los remedios y los computadores, </a:t>
            </a:r>
            <a:r>
              <a:rPr lang="es-CL" sz="2400" dirty="0" smtClean="0"/>
              <a:t>entre </a:t>
            </a:r>
            <a:r>
              <a:rPr lang="es-CL" sz="2400" dirty="0"/>
              <a:t>muchos otros, son inventos que están presentes en nuestras vidas y nos hacen que todo sea más simple. </a:t>
            </a:r>
          </a:p>
        </p:txBody>
      </p:sp>
      <p:pic>
        <p:nvPicPr>
          <p:cNvPr id="1026" name="Picture 2" descr="conducta digital: 2017"/>
          <p:cNvPicPr>
            <a:picLocks noChangeAspect="1" noChangeArrowheads="1" noCrop="1"/>
          </p:cNvPicPr>
          <p:nvPr/>
        </p:nvPicPr>
        <p:blipFill>
          <a:blip r:embed="rId2">
            <a:clrChange>
              <a:clrFrom>
                <a:srgbClr val="FFFFFC"/>
              </a:clrFrom>
              <a:clrTo>
                <a:srgbClr val="FFFFFC">
                  <a:alpha val="0"/>
                </a:srgbClr>
              </a:clrTo>
            </a:clrChange>
            <a:extLst>
              <a:ext uri="{28A0092B-C50C-407E-A947-70E740481C1C}">
                <a14:useLocalDpi xmlns:a14="http://schemas.microsoft.com/office/drawing/2010/main" val="0"/>
              </a:ext>
            </a:extLst>
          </a:blip>
          <a:srcRect/>
          <a:stretch>
            <a:fillRect/>
          </a:stretch>
        </p:blipFill>
        <p:spPr bwMode="auto">
          <a:xfrm>
            <a:off x="6660232" y="2329997"/>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F biology - animated GIF on GIFER - by Pureweave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8130" y="1263153"/>
            <a:ext cx="1393268" cy="1531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tocopiadora - Sanfra.edu.uy"/>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4650297"/>
            <a:ext cx="3091446" cy="18990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ADERNO - lurobale(luisbarraz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996997"/>
            <a:ext cx="2333625"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950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CL" dirty="0" smtClean="0"/>
              <a:t>Evolución de los objetos tecnológicos</a:t>
            </a:r>
            <a:endParaRPr lang="es-CL" dirty="0"/>
          </a:p>
        </p:txBody>
      </p:sp>
      <p:sp>
        <p:nvSpPr>
          <p:cNvPr id="3" name="2 Marcador de texto"/>
          <p:cNvSpPr>
            <a:spLocks noGrp="1"/>
          </p:cNvSpPr>
          <p:nvPr>
            <p:ph type="body" sz="half" idx="1"/>
          </p:nvPr>
        </p:nvSpPr>
        <p:spPr>
          <a:xfrm>
            <a:off x="570383" y="1484784"/>
            <a:ext cx="8003233" cy="892696"/>
          </a:xfrm>
        </p:spPr>
        <p:txBody>
          <a:bodyPr>
            <a:normAutofit fontScale="62500" lnSpcReduction="20000"/>
          </a:bodyPr>
          <a:lstStyle/>
          <a:p>
            <a:pPr algn="just"/>
            <a:r>
              <a:rPr lang="es-CL" dirty="0"/>
              <a:t>La gran mayoría de las cosas que nos rodean son objetos tecnológicos, es decir, han sido fabricados por los seres humanos</a:t>
            </a:r>
            <a:r>
              <a:rPr lang="es-CL" dirty="0" smtClean="0"/>
              <a:t>.</a:t>
            </a:r>
          </a:p>
          <a:p>
            <a:pPr marL="0" indent="0" algn="just">
              <a:buNone/>
            </a:pPr>
            <a:endParaRPr lang="es-CL" dirty="0"/>
          </a:p>
        </p:txBody>
      </p:sp>
      <p:pic>
        <p:nvPicPr>
          <p:cNvPr id="7170" name="Picture 2" descr="6 Herramientas de la Prehistoria | Explicación y sus materiales"/>
          <p:cNvPicPr>
            <a:picLocks noChangeAspect="1" noChangeArrowheads="1"/>
          </p:cNvPicPr>
          <p:nvPr/>
        </p:nvPicPr>
        <p:blipFill rotWithShape="1">
          <a:blip r:embed="rId2">
            <a:extLst>
              <a:ext uri="{28A0092B-C50C-407E-A947-70E740481C1C}">
                <a14:useLocalDpi xmlns:a14="http://schemas.microsoft.com/office/drawing/2010/main" val="0"/>
              </a:ext>
            </a:extLst>
          </a:blip>
          <a:srcRect l="9054" t="9486" r="5908" b="10043"/>
          <a:stretch/>
        </p:blipFill>
        <p:spPr bwMode="auto">
          <a:xfrm>
            <a:off x="4427984" y="2624336"/>
            <a:ext cx="4176464" cy="320614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9552" y="2636912"/>
            <a:ext cx="3600400" cy="2862322"/>
          </a:xfrm>
          <a:prstGeom prst="rect">
            <a:avLst/>
          </a:prstGeom>
        </p:spPr>
        <p:txBody>
          <a:bodyPr wrap="square">
            <a:spAutoFit/>
          </a:bodyPr>
          <a:lstStyle/>
          <a:p>
            <a:pPr algn="just"/>
            <a:r>
              <a:rPr lang="es-CL" sz="2000" dirty="0" smtClean="0"/>
              <a:t>Desde tiempos inmemorables, el hombre se hizo de una serie de objetos que le facilitaron su vida. Si pensamos en el hombre prehistórico, este hizo una gran cantidad de herramientas para poder cazar, cortar, contener, etc.</a:t>
            </a:r>
          </a:p>
          <a:p>
            <a:endParaRPr lang="es-CL" sz="2000" dirty="0"/>
          </a:p>
        </p:txBody>
      </p:sp>
    </p:spTree>
    <p:extLst>
      <p:ext uri="{BB962C8B-B14F-4D97-AF65-F5344CB8AC3E}">
        <p14:creationId xmlns:p14="http://schemas.microsoft.com/office/powerpoint/2010/main" val="945150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395536" y="1628800"/>
            <a:ext cx="5149372" cy="3312367"/>
          </a:xfrm>
        </p:spPr>
        <p:txBody>
          <a:bodyPr>
            <a:noAutofit/>
          </a:bodyPr>
          <a:lstStyle/>
          <a:p>
            <a:pPr marL="0" indent="0" algn="just">
              <a:lnSpc>
                <a:spcPct val="120000"/>
              </a:lnSpc>
              <a:spcBef>
                <a:spcPts val="0"/>
              </a:spcBef>
            </a:pPr>
            <a:r>
              <a:rPr lang="es-CL" sz="1800" dirty="0"/>
              <a:t>Es evidente que hoy en día esos procesos se han sofisticado. Se han creado máquinas específicas y de gran complejidad para elaborar objetos, donde hay muy poca intervención de la mano humana en el proceso. Los robots han reemplazado al hombre en varias partes de la cadena productiva. Sin embargo, no hay que olvidar que quienes operan esa máquina, quienes deciden prenderla o apagarla son personas. </a:t>
            </a:r>
          </a:p>
        </p:txBody>
      </p:sp>
      <p:sp>
        <p:nvSpPr>
          <p:cNvPr id="5" name="1 Título"/>
          <p:cNvSpPr>
            <a:spLocks noGrp="1"/>
          </p:cNvSpPr>
          <p:nvPr>
            <p:ph type="title"/>
          </p:nvPr>
        </p:nvSpPr>
        <p:spPr>
          <a:xfrm>
            <a:off x="457200" y="274638"/>
            <a:ext cx="8229600" cy="706090"/>
          </a:xfrm>
        </p:spPr>
        <p:txBody>
          <a:bodyPr>
            <a:normAutofit fontScale="90000"/>
          </a:bodyPr>
          <a:lstStyle/>
          <a:p>
            <a:r>
              <a:rPr lang="es-CL" dirty="0" smtClean="0"/>
              <a:t>Evolución de los objetos tecnológicos</a:t>
            </a:r>
            <a:endParaRPr lang="es-CL" dirty="0"/>
          </a:p>
        </p:txBody>
      </p:sp>
      <p:pic>
        <p:nvPicPr>
          <p:cNvPr id="8194" name="Picture 2" descr="COCCIÓN LENTA: TECNOLOGÍA DE PUNTA PARA MEJORAR TU COCINA"/>
          <p:cNvPicPr>
            <a:picLocks noChangeAspect="1" noChangeArrowheads="1" noCrop="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1845" y="1237571"/>
            <a:ext cx="2396896" cy="14434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ifs animados de cuchillos ~ Gifmania"/>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3429000"/>
            <a:ext cx="28575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nes animadas de Martillos, Gifs animados de Herramientas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013176"/>
            <a:ext cx="2857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FontUp | Complemento Nutricional Diari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194874"/>
            <a:ext cx="2430221" cy="243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10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332656"/>
            <a:ext cx="8443664" cy="667544"/>
          </a:xfrm>
        </p:spPr>
        <p:txBody>
          <a:bodyPr>
            <a:noAutofit/>
          </a:bodyPr>
          <a:lstStyle/>
          <a:p>
            <a:pPr eaLnBrk="1" hangingPunct="1">
              <a:defRPr/>
            </a:pPr>
            <a:r>
              <a:rPr lang="es-ES" sz="2800" dirty="0" smtClean="0"/>
              <a:t>Observemos el siguiente ejemplo de evolución</a:t>
            </a:r>
          </a:p>
        </p:txBody>
      </p:sp>
      <p:sp>
        <p:nvSpPr>
          <p:cNvPr id="23555" name="Rectangle 3"/>
          <p:cNvSpPr>
            <a:spLocks noGrp="1" noChangeArrowheads="1"/>
          </p:cNvSpPr>
          <p:nvPr>
            <p:ph type="body" idx="1"/>
          </p:nvPr>
        </p:nvSpPr>
        <p:spPr>
          <a:xfrm>
            <a:off x="251520" y="1124744"/>
            <a:ext cx="8371656" cy="2810942"/>
          </a:xfrm>
        </p:spPr>
        <p:txBody>
          <a:bodyPr/>
          <a:lstStyle/>
          <a:p>
            <a:pPr marL="0" indent="0" eaLnBrk="1" hangingPunct="1">
              <a:spcBef>
                <a:spcPts val="0"/>
              </a:spcBef>
              <a:buNone/>
              <a:defRPr/>
            </a:pPr>
            <a:r>
              <a:rPr lang="es-ES" b="1" dirty="0" smtClean="0"/>
              <a:t>El automóvil</a:t>
            </a:r>
            <a:endParaRPr lang="es-ES" sz="2000" b="1" dirty="0" smtClean="0"/>
          </a:p>
          <a:p>
            <a:pPr marL="0" indent="0" algn="just" eaLnBrk="1" hangingPunct="1">
              <a:spcBef>
                <a:spcPts val="0"/>
              </a:spcBef>
              <a:buNone/>
              <a:defRPr/>
            </a:pPr>
            <a:endParaRPr lang="es-ES" sz="2000" b="1" dirty="0" smtClean="0"/>
          </a:p>
          <a:p>
            <a:pPr algn="just" eaLnBrk="1" hangingPunct="1">
              <a:spcBef>
                <a:spcPts val="0"/>
              </a:spcBef>
              <a:defRPr/>
            </a:pPr>
            <a:r>
              <a:rPr lang="es-ES" sz="2000" dirty="0" smtClean="0"/>
              <a:t>Al hablar de los primeros automóviles la historia se remonta al antiguo carruaje en el año 1769 impulsado por un motor a vapor, creado por el francés </a:t>
            </a:r>
            <a:r>
              <a:rPr lang="es-ES" sz="2000" dirty="0" err="1" smtClean="0"/>
              <a:t>Nicolas</a:t>
            </a:r>
            <a:r>
              <a:rPr lang="es-ES" sz="2000" dirty="0" smtClean="0"/>
              <a:t> </a:t>
            </a:r>
            <a:r>
              <a:rPr lang="es-ES" sz="2000" dirty="0" err="1" smtClean="0"/>
              <a:t>Cugnot</a:t>
            </a:r>
            <a:r>
              <a:rPr lang="es-ES" sz="2000" dirty="0" smtClean="0"/>
              <a:t>. Se trataba de un verdadero triciclo con rueda de madera, con llantas de hierro. </a:t>
            </a:r>
          </a:p>
          <a:p>
            <a:pPr algn="just" eaLnBrk="1" hangingPunct="1">
              <a:spcBef>
                <a:spcPts val="0"/>
              </a:spcBef>
              <a:defRPr/>
            </a:pPr>
            <a:endParaRPr lang="es-ES" sz="2000" dirty="0" smtClean="0"/>
          </a:p>
          <a:p>
            <a:pPr algn="just">
              <a:spcBef>
                <a:spcPts val="0"/>
              </a:spcBef>
              <a:defRPr/>
            </a:pPr>
            <a:r>
              <a:rPr lang="es-ES" sz="2000" dirty="0" smtClean="0"/>
              <a:t>Los </a:t>
            </a:r>
            <a:r>
              <a:rPr lang="es-ES" sz="2000" dirty="0"/>
              <a:t>primeros autos no superaban los 14 km/hr </a:t>
            </a:r>
          </a:p>
          <a:p>
            <a:pPr marL="0" indent="0" eaLnBrk="1" hangingPunct="1">
              <a:spcBef>
                <a:spcPts val="0"/>
              </a:spcBef>
              <a:buNone/>
              <a:defRPr/>
            </a:pPr>
            <a:endParaRPr lang="es-ES" dirty="0" smtClean="0"/>
          </a:p>
        </p:txBody>
      </p:sp>
      <p:pic>
        <p:nvPicPr>
          <p:cNvPr id="4098" name="Picture 2" descr="1769&#10;El primer vehículo&#10;propulsado a vapor fue&#10;creado por NicholasJoseph Cugnot 9. Se&#10;trataba de un verdadero&#10;triciclo con..."/>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000" t="31069" r="1960" b="30670"/>
          <a:stretch/>
        </p:blipFill>
        <p:spPr bwMode="auto">
          <a:xfrm>
            <a:off x="3131840" y="3861048"/>
            <a:ext cx="4530307" cy="270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232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fade">
                                      <p:cBhvr>
                                        <p:cTn id="2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23528" y="1298923"/>
            <a:ext cx="8686800" cy="2090861"/>
          </a:xfrm>
        </p:spPr>
        <p:txBody>
          <a:bodyPr>
            <a:noAutofit/>
          </a:bodyPr>
          <a:lstStyle/>
          <a:p>
            <a:pPr eaLnBrk="1" hangingPunct="1">
              <a:defRPr/>
            </a:pPr>
            <a:r>
              <a:rPr lang="es-ES" sz="2400" dirty="0" smtClean="0"/>
              <a:t>Fue el alemán </a:t>
            </a:r>
            <a:r>
              <a:rPr lang="es-ES" sz="2400" dirty="0" err="1" smtClean="0"/>
              <a:t>Karls</a:t>
            </a:r>
            <a:r>
              <a:rPr lang="es-ES" sz="2400" dirty="0" smtClean="0"/>
              <a:t> Benz quien patentó el primer auto con gas, el 29 de enero de 1886.</a:t>
            </a:r>
          </a:p>
          <a:p>
            <a:pPr eaLnBrk="1" hangingPunct="1">
              <a:defRPr/>
            </a:pPr>
            <a:endParaRPr lang="es-ES" sz="2400" dirty="0" smtClean="0"/>
          </a:p>
          <a:p>
            <a:pPr eaLnBrk="1" hangingPunct="1">
              <a:defRPr/>
            </a:pPr>
            <a:r>
              <a:rPr lang="es-ES" sz="2400" dirty="0" smtClean="0"/>
              <a:t>Más tarde, en el año 1910, el estadounidense Henry Ford masificó su fabricación.</a:t>
            </a:r>
          </a:p>
          <a:p>
            <a:pPr eaLnBrk="1" hangingPunct="1">
              <a:buFont typeface="Wingdings" pitchFamily="2" charset="2"/>
              <a:buNone/>
              <a:defRPr/>
            </a:pPr>
            <a:endParaRPr lang="es-ES" sz="2400" dirty="0" smtClean="0"/>
          </a:p>
        </p:txBody>
      </p:sp>
      <p:sp>
        <p:nvSpPr>
          <p:cNvPr id="6" name="Rectangle 2"/>
          <p:cNvSpPr>
            <a:spLocks noGrp="1" noChangeArrowheads="1"/>
          </p:cNvSpPr>
          <p:nvPr>
            <p:ph type="title"/>
          </p:nvPr>
        </p:nvSpPr>
        <p:spPr>
          <a:xfrm>
            <a:off x="971600" y="260648"/>
            <a:ext cx="5184576" cy="667544"/>
          </a:xfrm>
        </p:spPr>
        <p:txBody>
          <a:bodyPr>
            <a:noAutofit/>
          </a:bodyPr>
          <a:lstStyle/>
          <a:p>
            <a:pPr eaLnBrk="1" hangingPunct="1">
              <a:defRPr/>
            </a:pPr>
            <a:r>
              <a:rPr lang="es-ES" sz="2800" dirty="0" smtClean="0"/>
              <a:t>evolución del automóvil</a:t>
            </a:r>
          </a:p>
        </p:txBody>
      </p:sp>
      <p:pic>
        <p:nvPicPr>
          <p:cNvPr id="3076" name="Picture 4" descr="the-worlds-first-automobile-was-a-three-wheeler-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670" y="3501008"/>
            <a:ext cx="5142130" cy="285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461" y="1268760"/>
            <a:ext cx="8686800" cy="1082749"/>
          </a:xfrm>
        </p:spPr>
        <p:txBody>
          <a:bodyPr>
            <a:noAutofit/>
          </a:bodyPr>
          <a:lstStyle/>
          <a:p>
            <a:r>
              <a:rPr lang="es-CL" sz="2400" dirty="0" smtClean="0"/>
              <a:t>Los primeros automóviles fueron muy incomodos, pero con el paso del tiempo se convirtieron en vehículos muy cómodos y silenciosos.</a:t>
            </a:r>
            <a:endParaRPr lang="es-CL" sz="2400" dirty="0"/>
          </a:p>
        </p:txBody>
      </p:sp>
      <p:sp>
        <p:nvSpPr>
          <p:cNvPr id="5" name="Rectangle 2"/>
          <p:cNvSpPr>
            <a:spLocks noGrp="1" noChangeArrowheads="1"/>
          </p:cNvSpPr>
          <p:nvPr>
            <p:ph type="title"/>
          </p:nvPr>
        </p:nvSpPr>
        <p:spPr>
          <a:xfrm>
            <a:off x="971600" y="260648"/>
            <a:ext cx="5184576" cy="667544"/>
          </a:xfrm>
        </p:spPr>
        <p:txBody>
          <a:bodyPr>
            <a:noAutofit/>
          </a:bodyPr>
          <a:lstStyle/>
          <a:p>
            <a:pPr eaLnBrk="1" hangingPunct="1">
              <a:defRPr/>
            </a:pPr>
            <a:r>
              <a:rPr lang="es-ES" sz="2800" dirty="0" smtClean="0"/>
              <a:t>evolución del automóvil</a:t>
            </a:r>
          </a:p>
        </p:txBody>
      </p:sp>
      <p:pic>
        <p:nvPicPr>
          <p:cNvPr id="12292" name="Picture 4" descr="Benz wheeler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62" y="2780928"/>
            <a:ext cx="2494175" cy="193753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Graham Paige 19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775515"/>
            <a:ext cx="2805835" cy="204060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audi-R8 perf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699" y="2891578"/>
            <a:ext cx="2647710" cy="180848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73558" y="4869160"/>
            <a:ext cx="1527982" cy="646331"/>
          </a:xfrm>
          <a:prstGeom prst="rect">
            <a:avLst/>
          </a:prstGeom>
          <a:noFill/>
        </p:spPr>
        <p:txBody>
          <a:bodyPr wrap="none" rtlCol="0">
            <a:spAutoFit/>
          </a:bodyPr>
          <a:lstStyle/>
          <a:p>
            <a:pPr algn="ctr"/>
            <a:r>
              <a:rPr lang="es-CL" dirty="0" smtClean="0"/>
              <a:t>Benz </a:t>
            </a:r>
            <a:r>
              <a:rPr lang="es-CL" dirty="0" err="1" smtClean="0"/>
              <a:t>Wheeler</a:t>
            </a:r>
            <a:endParaRPr lang="es-CL" dirty="0" smtClean="0"/>
          </a:p>
          <a:p>
            <a:pPr algn="ctr"/>
            <a:r>
              <a:rPr lang="es-CL" dirty="0" smtClean="0"/>
              <a:t>Año 1886</a:t>
            </a:r>
            <a:endParaRPr lang="es-CL" dirty="0"/>
          </a:p>
        </p:txBody>
      </p:sp>
      <p:sp>
        <p:nvSpPr>
          <p:cNvPr id="10" name="9 CuadroTexto"/>
          <p:cNvSpPr txBox="1"/>
          <p:nvPr/>
        </p:nvSpPr>
        <p:spPr>
          <a:xfrm>
            <a:off x="3682503" y="5049546"/>
            <a:ext cx="1560492" cy="646331"/>
          </a:xfrm>
          <a:prstGeom prst="rect">
            <a:avLst/>
          </a:prstGeom>
          <a:noFill/>
        </p:spPr>
        <p:txBody>
          <a:bodyPr wrap="none" rtlCol="0">
            <a:spAutoFit/>
          </a:bodyPr>
          <a:lstStyle/>
          <a:p>
            <a:pPr algn="ctr"/>
            <a:r>
              <a:rPr lang="es-CL" dirty="0" smtClean="0"/>
              <a:t>Graham Paige</a:t>
            </a:r>
          </a:p>
          <a:p>
            <a:pPr algn="ctr"/>
            <a:r>
              <a:rPr lang="es-CL" dirty="0" smtClean="0"/>
              <a:t>Año 1928</a:t>
            </a:r>
            <a:endParaRPr lang="es-CL" dirty="0"/>
          </a:p>
        </p:txBody>
      </p:sp>
      <p:sp>
        <p:nvSpPr>
          <p:cNvPr id="11" name="10 CuadroTexto"/>
          <p:cNvSpPr txBox="1"/>
          <p:nvPr/>
        </p:nvSpPr>
        <p:spPr>
          <a:xfrm>
            <a:off x="6948264" y="4916938"/>
            <a:ext cx="1136721" cy="646331"/>
          </a:xfrm>
          <a:prstGeom prst="rect">
            <a:avLst/>
          </a:prstGeom>
          <a:noFill/>
        </p:spPr>
        <p:txBody>
          <a:bodyPr wrap="none" rtlCol="0">
            <a:spAutoFit/>
          </a:bodyPr>
          <a:lstStyle/>
          <a:p>
            <a:pPr algn="ctr"/>
            <a:r>
              <a:rPr lang="es-CL" dirty="0" smtClean="0"/>
              <a:t>Audi R8</a:t>
            </a:r>
          </a:p>
          <a:p>
            <a:pPr algn="ctr"/>
            <a:r>
              <a:rPr lang="es-CL" dirty="0" smtClean="0"/>
              <a:t>Año 2007</a:t>
            </a:r>
            <a:endParaRPr lang="es-CL" dirty="0"/>
          </a:p>
        </p:txBody>
      </p:sp>
    </p:spTree>
    <p:extLst>
      <p:ext uri="{BB962C8B-B14F-4D97-AF65-F5344CB8AC3E}">
        <p14:creationId xmlns:p14="http://schemas.microsoft.com/office/powerpoint/2010/main" val="9583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7004" y="1124744"/>
            <a:ext cx="8686800" cy="2666925"/>
          </a:xfrm>
        </p:spPr>
        <p:txBody>
          <a:bodyPr>
            <a:normAutofit/>
          </a:bodyPr>
          <a:lstStyle/>
          <a:p>
            <a:pPr marL="0" indent="0">
              <a:spcBef>
                <a:spcPts val="0"/>
              </a:spcBef>
              <a:buNone/>
            </a:pPr>
            <a:r>
              <a:rPr lang="es-CL" sz="2800" b="1" dirty="0" smtClean="0"/>
              <a:t>Evolución de los motores:</a:t>
            </a:r>
            <a:endParaRPr lang="es-CL" sz="2000" b="1" dirty="0" smtClean="0"/>
          </a:p>
          <a:p>
            <a:pPr marL="0" indent="0">
              <a:spcBef>
                <a:spcPts val="0"/>
              </a:spcBef>
              <a:buNone/>
            </a:pPr>
            <a:endParaRPr lang="es-CL" sz="2000" dirty="0"/>
          </a:p>
          <a:p>
            <a:pPr>
              <a:spcBef>
                <a:spcPts val="0"/>
              </a:spcBef>
              <a:buFont typeface="Wingdings" pitchFamily="2" charset="2"/>
              <a:buChar char="Ø"/>
            </a:pPr>
            <a:r>
              <a:rPr lang="es-CL" sz="2000" dirty="0" smtClean="0"/>
              <a:t>Los primeros motores fueron de vapor que quemaban carbón o madera.</a:t>
            </a:r>
          </a:p>
          <a:p>
            <a:pPr>
              <a:spcBef>
                <a:spcPts val="0"/>
              </a:spcBef>
              <a:buFont typeface="Wingdings" pitchFamily="2" charset="2"/>
              <a:buChar char="Ø"/>
            </a:pPr>
            <a:r>
              <a:rPr lang="es-CL" sz="2000" dirty="0" smtClean="0"/>
              <a:t>Los siguientes fueron los de combustión interna que funcionaban con gasolina, diesel u otros productos derivados del petróleo.</a:t>
            </a:r>
          </a:p>
          <a:p>
            <a:pPr>
              <a:spcBef>
                <a:spcPts val="0"/>
              </a:spcBef>
              <a:buFont typeface="Wingdings" pitchFamily="2" charset="2"/>
              <a:buChar char="Ø"/>
            </a:pPr>
            <a:r>
              <a:rPr lang="es-CL" sz="2000" dirty="0" smtClean="0"/>
              <a:t>Los motores más modernos son los eléctricos que funcionan con energía solar en el caso de tener placas fotovoltaicas o con baterías que se cargan mediante un cable conectando con un enchufe.</a:t>
            </a:r>
            <a:endParaRPr lang="es-CL" sz="2000" dirty="0"/>
          </a:p>
        </p:txBody>
      </p:sp>
      <p:pic>
        <p:nvPicPr>
          <p:cNvPr id="13316" name="Picture 4" descr="motor a vap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952677"/>
            <a:ext cx="2162175" cy="1885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971600" y="260648"/>
            <a:ext cx="5184576" cy="667544"/>
          </a:xfrm>
        </p:spPr>
        <p:txBody>
          <a:bodyPr>
            <a:noAutofit/>
          </a:bodyPr>
          <a:lstStyle/>
          <a:p>
            <a:pPr eaLnBrk="1" hangingPunct="1">
              <a:defRPr/>
            </a:pPr>
            <a:r>
              <a:rPr lang="es-ES" sz="2800" dirty="0" smtClean="0"/>
              <a:t>evolución del automóvil</a:t>
            </a:r>
          </a:p>
        </p:txBody>
      </p:sp>
      <p:pic>
        <p:nvPicPr>
          <p:cNvPr id="13318" name="Picture 6" descr="motor dies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057451"/>
            <a:ext cx="190500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motor eléctr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205088"/>
            <a:ext cx="2085975" cy="168592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43370" y="6031593"/>
            <a:ext cx="1533305" cy="369332"/>
          </a:xfrm>
          <a:prstGeom prst="rect">
            <a:avLst/>
          </a:prstGeom>
          <a:noFill/>
          <a:ln>
            <a:solidFill>
              <a:schemeClr val="accent1"/>
            </a:solidFill>
          </a:ln>
        </p:spPr>
        <p:txBody>
          <a:bodyPr wrap="none" rtlCol="0">
            <a:spAutoFit/>
          </a:bodyPr>
          <a:lstStyle/>
          <a:p>
            <a:r>
              <a:rPr lang="es-CL" b="1" dirty="0" smtClean="0"/>
              <a:t>Motor a vapor</a:t>
            </a:r>
            <a:endParaRPr lang="es-CL" b="1" dirty="0"/>
          </a:p>
        </p:txBody>
      </p:sp>
      <p:sp>
        <p:nvSpPr>
          <p:cNvPr id="10" name="9 CuadroTexto"/>
          <p:cNvSpPr txBox="1"/>
          <p:nvPr/>
        </p:nvSpPr>
        <p:spPr>
          <a:xfrm>
            <a:off x="3893751" y="5999327"/>
            <a:ext cx="1391278" cy="369332"/>
          </a:xfrm>
          <a:prstGeom prst="rect">
            <a:avLst/>
          </a:prstGeom>
          <a:noFill/>
          <a:ln>
            <a:solidFill>
              <a:schemeClr val="accent1"/>
            </a:solidFill>
          </a:ln>
        </p:spPr>
        <p:txBody>
          <a:bodyPr wrap="none" rtlCol="0">
            <a:spAutoFit/>
          </a:bodyPr>
          <a:lstStyle/>
          <a:p>
            <a:r>
              <a:rPr lang="es-CL" b="1" dirty="0" smtClean="0"/>
              <a:t>Motor diesel</a:t>
            </a:r>
            <a:endParaRPr lang="es-CL" b="1" dirty="0"/>
          </a:p>
        </p:txBody>
      </p:sp>
      <p:sp>
        <p:nvSpPr>
          <p:cNvPr id="11" name="10 CuadroTexto"/>
          <p:cNvSpPr txBox="1"/>
          <p:nvPr/>
        </p:nvSpPr>
        <p:spPr>
          <a:xfrm>
            <a:off x="6588224" y="6031593"/>
            <a:ext cx="1699055" cy="369332"/>
          </a:xfrm>
          <a:prstGeom prst="rect">
            <a:avLst/>
          </a:prstGeom>
          <a:noFill/>
          <a:ln>
            <a:solidFill>
              <a:schemeClr val="accent1"/>
            </a:solidFill>
          </a:ln>
        </p:spPr>
        <p:txBody>
          <a:bodyPr wrap="none" rtlCol="0">
            <a:spAutoFit/>
          </a:bodyPr>
          <a:lstStyle/>
          <a:p>
            <a:r>
              <a:rPr lang="es-CL" b="1" dirty="0" smtClean="0"/>
              <a:t>Motor  eléctrico</a:t>
            </a:r>
            <a:endParaRPr lang="es-CL" b="1" dirty="0"/>
          </a:p>
        </p:txBody>
      </p:sp>
    </p:spTree>
    <p:extLst>
      <p:ext uri="{BB962C8B-B14F-4D97-AF65-F5344CB8AC3E}">
        <p14:creationId xmlns:p14="http://schemas.microsoft.com/office/powerpoint/2010/main" val="207022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a:xfrm>
            <a:off x="230351" y="1221623"/>
            <a:ext cx="8136135" cy="791989"/>
          </a:xfrm>
        </p:spPr>
        <p:txBody>
          <a:bodyPr>
            <a:normAutofit/>
          </a:bodyPr>
          <a:lstStyle/>
          <a:p>
            <a:pPr eaLnBrk="1" hangingPunct="1">
              <a:defRPr/>
            </a:pPr>
            <a:r>
              <a:rPr lang="es-ES" sz="2000" dirty="0" smtClean="0"/>
              <a:t>Hasta ahora el automóvil sigue evolucionando y podemos encontrar en el comodidades que años atrás no hubiéramos imaginado.</a:t>
            </a:r>
          </a:p>
          <a:p>
            <a:pPr marL="0" indent="0" eaLnBrk="1" hangingPunct="1">
              <a:buNone/>
              <a:defRPr/>
            </a:pPr>
            <a:endParaRPr lang="es-ES" sz="2000" dirty="0"/>
          </a:p>
        </p:txBody>
      </p:sp>
      <p:sp>
        <p:nvSpPr>
          <p:cNvPr id="6" name="Rectangle 2"/>
          <p:cNvSpPr>
            <a:spLocks noGrp="1" noChangeArrowheads="1"/>
          </p:cNvSpPr>
          <p:nvPr>
            <p:ph type="title"/>
          </p:nvPr>
        </p:nvSpPr>
        <p:spPr>
          <a:xfrm>
            <a:off x="971600" y="260648"/>
            <a:ext cx="5184576" cy="667544"/>
          </a:xfrm>
        </p:spPr>
        <p:txBody>
          <a:bodyPr>
            <a:noAutofit/>
          </a:bodyPr>
          <a:lstStyle/>
          <a:p>
            <a:pPr eaLnBrk="1" hangingPunct="1">
              <a:defRPr/>
            </a:pPr>
            <a:r>
              <a:rPr lang="es-ES" sz="2800" dirty="0" smtClean="0"/>
              <a:t>evolución del automóvil</a:t>
            </a:r>
          </a:p>
        </p:txBody>
      </p:sp>
      <p:sp>
        <p:nvSpPr>
          <p:cNvPr id="7" name="Rectangle 3"/>
          <p:cNvSpPr txBox="1">
            <a:spLocks noChangeArrowheads="1"/>
          </p:cNvSpPr>
          <p:nvPr/>
        </p:nvSpPr>
        <p:spPr>
          <a:xfrm>
            <a:off x="467544" y="2066166"/>
            <a:ext cx="4089532" cy="3816959"/>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a:buNone/>
              <a:defRPr/>
            </a:pPr>
            <a:endParaRPr lang="es-ES" sz="2000" dirty="0" smtClean="0"/>
          </a:p>
          <a:p>
            <a:pPr algn="just">
              <a:defRPr/>
            </a:pPr>
            <a:r>
              <a:rPr lang="es-CL" sz="2000" dirty="0" smtClean="0"/>
              <a:t>La </a:t>
            </a:r>
            <a:r>
              <a:rPr lang="es-CL" sz="2000" b="1" dirty="0" smtClean="0"/>
              <a:t>historia del automóvil</a:t>
            </a:r>
            <a:r>
              <a:rPr lang="es-CL" sz="2000" dirty="0" smtClean="0"/>
              <a:t> está marcada por la </a:t>
            </a:r>
            <a:r>
              <a:rPr lang="es-CL" sz="2000" b="1" dirty="0" smtClean="0"/>
              <a:t>evolución</a:t>
            </a:r>
            <a:r>
              <a:rPr lang="es-CL" sz="2000" dirty="0" smtClean="0"/>
              <a:t> del carruaje autopropulsado al concepto de vehículo como se entiende en la actualidad, que tuvo lugar entre los años 1885 y 1887, periodo en el que Karl Benz y </a:t>
            </a:r>
            <a:r>
              <a:rPr lang="es-CL" sz="2000" dirty="0" err="1" smtClean="0"/>
              <a:t>Gottlieb</a:t>
            </a:r>
            <a:r>
              <a:rPr lang="es-CL" sz="2000" dirty="0" smtClean="0"/>
              <a:t> Daimler vendieron sus primeros automóviles, los cuales ofrecían un rendimiento aceptable.</a:t>
            </a:r>
            <a:endParaRPr lang="es-ES" sz="2000" dirty="0" smtClean="0"/>
          </a:p>
        </p:txBody>
      </p:sp>
      <p:pic>
        <p:nvPicPr>
          <p:cNvPr id="2052" name="Picture 4" descr="La evolución de automóvil"/>
          <p:cNvPicPr>
            <a:picLocks noChangeAspect="1" noChangeArrowheads="1"/>
          </p:cNvPicPr>
          <p:nvPr/>
        </p:nvPicPr>
        <p:blipFill rotWithShape="1">
          <a:blip r:embed="rId2">
            <a:extLst>
              <a:ext uri="{28A0092B-C50C-407E-A947-70E740481C1C}">
                <a14:useLocalDpi xmlns:a14="http://schemas.microsoft.com/office/drawing/2010/main" val="0"/>
              </a:ext>
            </a:extLst>
          </a:blip>
          <a:srcRect t="1978" r="49585"/>
          <a:stretch/>
        </p:blipFill>
        <p:spPr bwMode="auto">
          <a:xfrm>
            <a:off x="5148064" y="2089683"/>
            <a:ext cx="2974475" cy="433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8825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2000"/>
                                        <p:tgtEl>
                                          <p:spTgt spid="256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6" grpId="0"/>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259</TotalTime>
  <Words>782</Words>
  <Application>Microsoft Office PowerPoint</Application>
  <PresentationFormat>Presentación en pantalla (4:3)</PresentationFormat>
  <Paragraphs>80</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Viajes</vt:lpstr>
      <vt:lpstr>Tema : Objetos Tecnológicos </vt:lpstr>
      <vt:lpstr>Creación de objetos tecnológicos</vt:lpstr>
      <vt:lpstr>Evolución de los objetos tecnológicos</vt:lpstr>
      <vt:lpstr>Evolución de los objetos tecnológicos</vt:lpstr>
      <vt:lpstr>Observemos el siguiente ejemplo de evolución</vt:lpstr>
      <vt:lpstr>evolución del automóvil</vt:lpstr>
      <vt:lpstr>evolución del automóvil</vt:lpstr>
      <vt:lpstr>evolución del automóvil</vt:lpstr>
      <vt:lpstr>evolución del automóvil</vt:lpstr>
      <vt:lpstr>Actividad (se realizará en clases zoom del día jueves 6 de agosto)</vt:lpstr>
      <vt:lpstr>Tarea: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 Objetos Tecnológicos</dc:title>
  <dc:creator>Marjorie Lizana Vergara</dc:creator>
  <cp:lastModifiedBy>Marjorie Lizana Vergara</cp:lastModifiedBy>
  <cp:revision>31</cp:revision>
  <dcterms:created xsi:type="dcterms:W3CDTF">2020-08-02T19:30:31Z</dcterms:created>
  <dcterms:modified xsi:type="dcterms:W3CDTF">2020-08-03T15:46:39Z</dcterms:modified>
</cp:coreProperties>
</file>