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85" r:id="rId4"/>
    <p:sldId id="264" r:id="rId5"/>
    <p:sldId id="265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2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7331D5D-7543-4388-87E5-61EE990A1F69}">
  <a:tblStyle styleId="{97331D5D-7543-4388-87E5-61EE990A1F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4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8465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69" y="1110641"/>
            <a:ext cx="265609" cy="34947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184381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9493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8" y="-22224"/>
            <a:ext cx="467049" cy="4730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7" y="3817380"/>
            <a:ext cx="580177" cy="5874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2437342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1" y="4283744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412350"/>
            <a:ext cx="4637700" cy="23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3" y="349101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159538"/>
            <a:ext cx="971255" cy="101198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1" y="-92132"/>
            <a:ext cx="547361" cy="56037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365498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0511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4454947"/>
            <a:ext cx="1090400" cy="80998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303293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2912232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7" y="4357729"/>
            <a:ext cx="825137" cy="8356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393270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12399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240208"/>
            <a:ext cx="943922" cy="103796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1" y="4159157"/>
            <a:ext cx="1190515" cy="106886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3077566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2832699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402317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8" y="4425379"/>
            <a:ext cx="609879" cy="93752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4408739"/>
            <a:ext cx="953706" cy="85802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0" y="3581090"/>
            <a:ext cx="405505" cy="71367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4" y="-119327"/>
            <a:ext cx="588749" cy="69093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182183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8" y="1267182"/>
            <a:ext cx="341357" cy="3494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268367"/>
            <a:ext cx="222930" cy="24052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063551"/>
            <a:ext cx="267634" cy="28875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3874407"/>
            <a:ext cx="345878" cy="608736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3" y="-460740"/>
            <a:ext cx="5327395" cy="545403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3830167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6" y="2371566"/>
            <a:ext cx="971233" cy="1011962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0" y="3054382"/>
            <a:ext cx="547355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246758"/>
            <a:ext cx="943967" cy="103801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3575008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3" y="4211269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44905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4183251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171526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224742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4177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262468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97134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342001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395336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081021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423107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_AND_BODY_1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24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2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663175"/>
            <a:ext cx="3599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3599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4079246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3" y="4020672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3" y="-109725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1635650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8" y="1428487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810002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49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5" y="4552660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4" y="-130475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2390364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2" y="2396424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3147400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2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2039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_1_1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5" y="832860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8230655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4038279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1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>
            <a:off x="8231962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7633712" y="-65921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3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"/>
          <p:cNvSpPr txBox="1">
            <a:spLocks noGrp="1"/>
          </p:cNvSpPr>
          <p:nvPr>
            <p:ph type="ctrTitle"/>
          </p:nvPr>
        </p:nvSpPr>
        <p:spPr>
          <a:xfrm>
            <a:off x="1547664" y="1059582"/>
            <a:ext cx="4896544" cy="1440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+mj-lt"/>
              </a:rPr>
              <a:t>Alimentación Saludable</a:t>
            </a:r>
            <a:endParaRPr sz="3600" b="1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91680" y="27877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altLang="es-CL" sz="1600" b="1" u="sng" dirty="0" smtClean="0">
                <a:solidFill>
                  <a:schemeClr val="accent6">
                    <a:lumMod val="75000"/>
                  </a:schemeClr>
                </a:solidFill>
              </a:rPr>
              <a:t>Asignatura:</a:t>
            </a:r>
          </a:p>
          <a:p>
            <a:r>
              <a:rPr lang="es-CL" altLang="es-CL" sz="1600" dirty="0" smtClean="0">
                <a:solidFill>
                  <a:schemeClr val="accent6">
                    <a:lumMod val="75000"/>
                  </a:schemeClr>
                </a:solidFill>
              </a:rPr>
              <a:t>Educación Física y Salud.</a:t>
            </a:r>
          </a:p>
          <a:p>
            <a:r>
              <a:rPr lang="es-CL" altLang="es-CL" sz="1600" b="1" u="sng" dirty="0" smtClean="0">
                <a:solidFill>
                  <a:schemeClr val="accent6">
                    <a:lumMod val="75000"/>
                  </a:schemeClr>
                </a:solidFill>
              </a:rPr>
              <a:t>Curso:</a:t>
            </a:r>
          </a:p>
          <a:p>
            <a:r>
              <a:rPr lang="es-CL" altLang="es-CL" sz="1600" dirty="0" smtClean="0">
                <a:solidFill>
                  <a:schemeClr val="accent6">
                    <a:lumMod val="75000"/>
                  </a:schemeClr>
                </a:solidFill>
              </a:rPr>
              <a:t>7° Básico.</a:t>
            </a:r>
          </a:p>
          <a:p>
            <a:r>
              <a:rPr lang="es-CL" altLang="es-CL" sz="1600" b="1" u="sng" dirty="0" smtClean="0">
                <a:solidFill>
                  <a:schemeClr val="accent6">
                    <a:lumMod val="75000"/>
                  </a:schemeClr>
                </a:solidFill>
              </a:rPr>
              <a:t>Profesora:</a:t>
            </a:r>
          </a:p>
          <a:p>
            <a:r>
              <a:rPr lang="es-CL" altLang="es-CL" sz="1600" dirty="0" smtClean="0">
                <a:solidFill>
                  <a:schemeClr val="accent6">
                    <a:lumMod val="75000"/>
                  </a:schemeClr>
                </a:solidFill>
              </a:rPr>
              <a:t>Ámbar </a:t>
            </a:r>
            <a:r>
              <a:rPr lang="es-CL" altLang="es-CL" sz="1600" dirty="0" err="1" smtClean="0">
                <a:solidFill>
                  <a:schemeClr val="accent6">
                    <a:lumMod val="75000"/>
                  </a:schemeClr>
                </a:solidFill>
              </a:rPr>
              <a:t>Fredes</a:t>
            </a:r>
            <a:r>
              <a:rPr lang="es-CL" altLang="es-CL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CL" altLang="es-C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 descr="índ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5486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85800" y="1059582"/>
            <a:ext cx="4437600" cy="1872208"/>
          </a:xfrm>
        </p:spPr>
        <p:txBody>
          <a:bodyPr/>
          <a:lstStyle/>
          <a:p>
            <a:pPr algn="ctr"/>
            <a:r>
              <a:rPr lang="es-CL" sz="3200" b="1" dirty="0" smtClean="0">
                <a:latin typeface="+mj-lt"/>
              </a:rPr>
              <a:t>¿Cómo me estoy alimentando?</a:t>
            </a:r>
            <a:r>
              <a:rPr lang="es-CL" sz="3200" dirty="0" smtClean="0">
                <a:latin typeface="+mj-lt"/>
              </a:rPr>
              <a:t/>
            </a:r>
            <a:br>
              <a:rPr lang="es-CL" sz="3200" dirty="0" smtClean="0">
                <a:latin typeface="+mj-lt"/>
              </a:rPr>
            </a:br>
            <a:endParaRPr lang="es-ES" sz="3200" dirty="0">
              <a:latin typeface="+mj-lt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s-ES"/>
          </a:p>
        </p:txBody>
      </p:sp>
      <p:pic>
        <p:nvPicPr>
          <p:cNvPr id="9" name="8 Imagen" descr="pregun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571750"/>
            <a:ext cx="2160240" cy="197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34575"/>
            <a:ext cx="6288300" cy="480991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rgbClr val="00B0F0"/>
                </a:solidFill>
                <a:latin typeface="+mj-lt"/>
              </a:rPr>
              <a:t>Entrenamiento</a:t>
            </a:r>
            <a:endParaRPr lang="es-ES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23528" y="987574"/>
            <a:ext cx="6696744" cy="3681526"/>
          </a:xfrm>
        </p:spPr>
        <p:txBody>
          <a:bodyPr/>
          <a:lstStyle/>
          <a:p>
            <a:r>
              <a:rPr lang="es-CL" dirty="0" smtClean="0">
                <a:latin typeface="+mj-lt"/>
              </a:rPr>
              <a:t>A continuación les dejo un link de </a:t>
            </a:r>
            <a:r>
              <a:rPr lang="es-CL" dirty="0" err="1" smtClean="0">
                <a:latin typeface="+mj-lt"/>
              </a:rPr>
              <a:t>youtube</a:t>
            </a:r>
            <a:r>
              <a:rPr lang="es-CL" dirty="0" smtClean="0">
                <a:latin typeface="+mj-lt"/>
              </a:rPr>
              <a:t> con un video de entrenamiento.</a:t>
            </a:r>
          </a:p>
          <a:p>
            <a:r>
              <a:rPr lang="es-CL" dirty="0" smtClean="0">
                <a:latin typeface="+mj-lt"/>
              </a:rPr>
              <a:t>Recuerda…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Utilizar ropa cómoda.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Un espacio libre de objetos que puedan interrumpir tu entrenamiento.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Una botella con agua para mantenerte hidratado.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Si en algún momento del entrenamiento te sientes muy cansado, puedes detener el video, recuperar energías y luego continuar..</a:t>
            </a:r>
          </a:p>
          <a:p>
            <a:pPr>
              <a:buFontTx/>
              <a:buAutoNum type="arabicPeriod"/>
            </a:pPr>
            <a:r>
              <a:rPr lang="es-CL" sz="1600" dirty="0" smtClean="0">
                <a:latin typeface="+mj-lt"/>
              </a:rPr>
              <a:t>Realizar higiene personal al terminar el entrenamiento.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34575"/>
            <a:ext cx="6288300" cy="2137175"/>
          </a:xfrm>
        </p:spPr>
        <p:txBody>
          <a:bodyPr/>
          <a:lstStyle/>
          <a:p>
            <a:r>
              <a:rPr lang="es-CL" sz="2000" b="1" dirty="0" smtClean="0">
                <a:latin typeface="+mj-lt"/>
              </a:rPr>
              <a:t>Nombre del video: </a:t>
            </a:r>
            <a:r>
              <a:rPr lang="es-CL" sz="2000" dirty="0" err="1" smtClean="0">
                <a:latin typeface="+mj-lt"/>
              </a:rPr>
              <a:t>Kids</a:t>
            </a:r>
            <a:r>
              <a:rPr lang="es-CL" sz="2000" dirty="0" smtClean="0">
                <a:latin typeface="+mj-lt"/>
              </a:rPr>
              <a:t> </a:t>
            </a:r>
            <a:r>
              <a:rPr lang="es-CL" sz="2000" dirty="0" err="1" smtClean="0">
                <a:latin typeface="+mj-lt"/>
              </a:rPr>
              <a:t>workout</a:t>
            </a:r>
            <a:r>
              <a:rPr lang="es-CL" sz="2000" dirty="0" smtClean="0">
                <a:latin typeface="+mj-lt"/>
              </a:rPr>
              <a:t> 1 </a:t>
            </a:r>
            <a:r>
              <a:rPr lang="es-CL" sz="2000" dirty="0" err="1" smtClean="0">
                <a:latin typeface="+mj-lt"/>
              </a:rPr>
              <a:t>beginners</a:t>
            </a:r>
            <a:r>
              <a:rPr lang="es-CL" sz="2000" dirty="0" smtClean="0">
                <a:latin typeface="+mj-lt"/>
              </a:rPr>
              <a:t/>
            </a:r>
            <a:br>
              <a:rPr lang="es-CL" sz="2000" dirty="0" smtClean="0">
                <a:latin typeface="+mj-lt"/>
              </a:rPr>
            </a:br>
            <a:r>
              <a:rPr lang="es-CL" sz="2000" dirty="0" smtClean="0">
                <a:latin typeface="+mj-lt"/>
              </a:rPr>
              <a:t/>
            </a:r>
            <a:br>
              <a:rPr lang="es-CL" sz="2000" dirty="0" smtClean="0">
                <a:latin typeface="+mj-lt"/>
              </a:rPr>
            </a:br>
            <a:r>
              <a:rPr lang="es-CL" sz="2000" b="1" dirty="0" smtClean="0">
                <a:latin typeface="+mj-lt"/>
              </a:rPr>
              <a:t>Link</a:t>
            </a:r>
            <a:r>
              <a:rPr lang="es-CL" sz="2000" dirty="0" smtClean="0">
                <a:latin typeface="+mj-lt"/>
              </a:rPr>
              <a:t>: https://www.youtube.com/watch?v=L_A_HjHZxfI</a:t>
            </a:r>
            <a:r>
              <a:rPr lang="es-CL" dirty="0" smtClean="0"/>
              <a:t/>
            </a:r>
            <a:br>
              <a:rPr lang="es-CL" dirty="0" smtClean="0"/>
            </a:b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s-ES"/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457200" y="434575"/>
            <a:ext cx="6288300" cy="48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tabLst/>
              <a:defRPr/>
            </a:pPr>
            <a:r>
              <a:rPr kumimoji="0" lang="es-CL" sz="3000" b="1" i="0" u="none" strike="noStrike" kern="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Shadows Into Light Two"/>
                <a:cs typeface="Shadows Into Light Two"/>
                <a:sym typeface="Shadows Into Light Two"/>
              </a:rPr>
              <a:t>Entrenamiento</a:t>
            </a:r>
            <a:endParaRPr kumimoji="0" lang="es-ES" sz="3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9552" y="3363838"/>
            <a:ext cx="5832648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Nota: El video es un apoyo en inglés, sin embargo no es importante que traduzcas o comprendas lo que dice el video, sino seguir los pasos y ejecución de los ejercicios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9" name="8 Imagen" descr="12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067694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s-ES"/>
          </a:p>
        </p:txBody>
      </p:sp>
      <p:pic>
        <p:nvPicPr>
          <p:cNvPr id="7" name="6 Imagen" descr="buen trabaj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15566"/>
            <a:ext cx="4223641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>
            <a:spLocks noGrp="1"/>
          </p:cNvSpPr>
          <p:nvPr>
            <p:ph type="ctrTitle"/>
          </p:nvPr>
        </p:nvSpPr>
        <p:spPr>
          <a:xfrm>
            <a:off x="611560" y="0"/>
            <a:ext cx="4896544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dirty="0" smtClean="0">
                <a:solidFill>
                  <a:schemeClr val="accent1"/>
                </a:solidFill>
              </a:rPr>
              <a:t/>
            </a:r>
            <a:br>
              <a:rPr lang="en" sz="2000" dirty="0" smtClean="0">
                <a:solidFill>
                  <a:schemeClr val="accent1"/>
                </a:solidFill>
              </a:rPr>
            </a:br>
            <a:r>
              <a:rPr lang="en" sz="2000" b="1" dirty="0" smtClean="0">
                <a:solidFill>
                  <a:schemeClr val="accent1"/>
                </a:solidFill>
                <a:latin typeface="+mj-lt"/>
              </a:rPr>
              <a:t>Objetivos:</a:t>
            </a:r>
            <a:r>
              <a:rPr lang="en" sz="200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" sz="2000" dirty="0" smtClean="0">
                <a:solidFill>
                  <a:schemeClr val="accent1"/>
                </a:solidFill>
                <a:latin typeface="+mj-lt"/>
              </a:rPr>
            </a:br>
            <a:r>
              <a:rPr lang="en" sz="2000" b="1" dirty="0" smtClean="0">
                <a:solidFill>
                  <a:schemeClr val="tx1"/>
                </a:solidFill>
                <a:latin typeface="+mj-lt"/>
              </a:rPr>
              <a:t>Teórico:</a:t>
            </a:r>
            <a:r>
              <a:rPr lang="es-CL" sz="2000" dirty="0" smtClean="0">
                <a:latin typeface="+mj-lt"/>
                <a:cs typeface="Arial" pitchFamily="34" charset="0"/>
              </a:rPr>
              <a:t>Conocer los beneficios de una alimentación saludable.</a:t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b="1" dirty="0" smtClean="0">
                <a:latin typeface="+mj-lt"/>
                <a:cs typeface="Arial" pitchFamily="34" charset="0"/>
              </a:rPr>
              <a:t>Práctico: </a:t>
            </a:r>
            <a:r>
              <a:rPr lang="es-CL" sz="2000" dirty="0" smtClean="0"/>
              <a:t>Desarrollar la resistencia cardiovascular, la fuerza muscular, la velocidad y la flexibilidad para alcanzar una condición física saludable.</a:t>
            </a:r>
            <a:r>
              <a:rPr lang="es-CL" sz="2000" dirty="0" smtClean="0">
                <a:latin typeface="+mj-lt"/>
                <a:cs typeface="Arial" pitchFamily="34" charset="0"/>
              </a:rPr>
              <a:t/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dirty="0" smtClean="0">
                <a:latin typeface="+mj-lt"/>
                <a:cs typeface="Arial" pitchFamily="34" charset="0"/>
              </a:rPr>
              <a:t/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Contenido:</a:t>
            </a:r>
            <a:r>
              <a:rPr lang="es-CL" sz="2000" dirty="0" smtClean="0">
                <a:latin typeface="+mj-lt"/>
                <a:cs typeface="Arial" pitchFamily="34" charset="0"/>
              </a:rPr>
              <a:t/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b="1" dirty="0" smtClean="0">
                <a:latin typeface="+mj-lt"/>
                <a:cs typeface="Arial" pitchFamily="34" charset="0"/>
              </a:rPr>
              <a:t>Teórico: </a:t>
            </a:r>
            <a:r>
              <a:rPr lang="es-CL" sz="2000" dirty="0" smtClean="0">
                <a:latin typeface="+mj-lt"/>
                <a:cs typeface="Arial" pitchFamily="34" charset="0"/>
              </a:rPr>
              <a:t>Alimentación saludable.</a:t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b="1" dirty="0" smtClean="0">
                <a:latin typeface="+mj-lt"/>
                <a:cs typeface="Arial" pitchFamily="34" charset="0"/>
              </a:rPr>
              <a:t>Práctico: </a:t>
            </a:r>
            <a:r>
              <a:rPr lang="es-CL" sz="2000" dirty="0" smtClean="0">
                <a:latin typeface="+mj-lt"/>
                <a:cs typeface="Arial" pitchFamily="34" charset="0"/>
              </a:rPr>
              <a:t>Acondicionamiento Físico.</a:t>
            </a:r>
            <a:br>
              <a:rPr lang="es-CL" sz="2000" dirty="0" smtClean="0">
                <a:latin typeface="+mj-lt"/>
                <a:cs typeface="Arial" pitchFamily="34" charset="0"/>
              </a:rPr>
            </a:br>
            <a:r>
              <a:rPr lang="es-C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sz="2000" dirty="0" smtClean="0">
                <a:latin typeface="Arial" pitchFamily="34" charset="0"/>
                <a:cs typeface="Arial" pitchFamily="34" charset="0"/>
              </a:rPr>
            </a:br>
            <a:r>
              <a:rPr lang="es-CL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L" sz="2000" dirty="0" smtClean="0">
                <a:latin typeface="Arial" pitchFamily="34" charset="0"/>
                <a:cs typeface="Arial" pitchFamily="34" charset="0"/>
              </a:rPr>
            </a:b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67494"/>
            <a:ext cx="3599700" cy="857400"/>
          </a:xfrm>
        </p:spPr>
        <p:txBody>
          <a:bodyPr/>
          <a:lstStyle/>
          <a:p>
            <a:r>
              <a:rPr lang="es-CL" dirty="0" smtClean="0"/>
              <a:t>Sabías que…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cuerpo</a:t>
            </a:r>
            <a:r>
              <a:rPr lang="en-US" dirty="0" smtClean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el </a:t>
            </a:r>
            <a:r>
              <a:rPr lang="en-US" dirty="0" err="1" smtClean="0"/>
              <a:t>alimento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obtener</a:t>
            </a:r>
            <a:r>
              <a:rPr lang="en-US" dirty="0" smtClean="0"/>
              <a:t> la </a:t>
            </a:r>
            <a:r>
              <a:rPr lang="en-US" dirty="0" err="1" smtClean="0"/>
              <a:t>energía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. Y la </a:t>
            </a:r>
            <a:r>
              <a:rPr lang="en-US" dirty="0" err="1" smtClean="0"/>
              <a:t>energía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cuerpo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. </a:t>
            </a:r>
          </a:p>
          <a:p>
            <a:endParaRPr lang="es-ES" dirty="0"/>
          </a:p>
        </p:txBody>
      </p:sp>
      <p:pic>
        <p:nvPicPr>
          <p:cNvPr id="5" name="4 Imagen" descr="adolescentes juga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11510"/>
            <a:ext cx="2466975" cy="1847850"/>
          </a:xfrm>
          <a:prstGeom prst="rect">
            <a:avLst/>
          </a:prstGeom>
        </p:spPr>
      </p:pic>
      <p:pic>
        <p:nvPicPr>
          <p:cNvPr id="6" name="5 Imagen" descr="estudia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931790"/>
            <a:ext cx="2619375" cy="1743075"/>
          </a:xfrm>
          <a:prstGeom prst="rect">
            <a:avLst/>
          </a:prstGeom>
        </p:spPr>
      </p:pic>
      <p:pic>
        <p:nvPicPr>
          <p:cNvPr id="7" name="6 Imagen" descr="felizz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11510"/>
            <a:ext cx="1084020" cy="832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+mj-lt"/>
              </a:rPr>
              <a:t>¿Que es alimentación saludable?</a:t>
            </a:r>
            <a:endParaRPr sz="2800" b="1" dirty="0">
              <a:latin typeface="+mj-lt"/>
            </a:endParaRPr>
          </a:p>
        </p:txBody>
      </p:sp>
      <p:sp>
        <p:nvSpPr>
          <p:cNvPr id="398" name="Google Shape;398;p22"/>
          <p:cNvSpPr txBox="1">
            <a:spLocks noGrp="1"/>
          </p:cNvSpPr>
          <p:nvPr>
            <p:ph type="body" idx="3"/>
          </p:nvPr>
        </p:nvSpPr>
        <p:spPr>
          <a:xfrm>
            <a:off x="179512" y="1440500"/>
            <a:ext cx="648072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s-ES" dirty="0" smtClean="0">
                <a:latin typeface="+mj-lt"/>
              </a:rPr>
              <a:t>Una alimentación saludable consiste en ingerir una variedad de alimentos que te brinden los nutrientes que necesitas para mantenerte sana, sentirte bien y tener energía. Estos nutrientes incluyen las proteínas, los carbohidratos, las grasas, el agua, las vitaminas y los minerales.</a:t>
            </a:r>
          </a:p>
          <a:p>
            <a:pPr marL="0" lvl="0" indent="0" algn="just">
              <a:buNone/>
            </a:pPr>
            <a:r>
              <a:rPr lang="es-ES" dirty="0" smtClean="0">
                <a:latin typeface="+mj-lt"/>
              </a:rPr>
              <a:t>La nutrición es importante para todos. Combinada con la actividad física y un peso saludable, la buena alimentación es una forma excelente de ayudar a tu cuerpo a mantenerse fuerte y saludable.</a:t>
            </a:r>
            <a:endParaRPr dirty="0">
              <a:latin typeface="+mj-lt"/>
            </a:endParaRPr>
          </a:p>
        </p:txBody>
      </p:sp>
      <p:sp>
        <p:nvSpPr>
          <p:cNvPr id="399" name="Google Shape;39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3"/>
          <p:cNvSpPr txBox="1">
            <a:spLocks noGrp="1"/>
          </p:cNvSpPr>
          <p:nvPr>
            <p:ph type="title"/>
          </p:nvPr>
        </p:nvSpPr>
        <p:spPr>
          <a:xfrm>
            <a:off x="0" y="339502"/>
            <a:ext cx="4644008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CL" sz="2800" b="1" dirty="0" smtClean="0">
                <a:latin typeface="+mj-lt"/>
              </a:rPr>
              <a:t>Función de los alimentos saludables…</a:t>
            </a:r>
            <a:endParaRPr sz="3200" b="1" dirty="0">
              <a:latin typeface="+mj-lt"/>
            </a:endParaRPr>
          </a:p>
        </p:txBody>
      </p:sp>
      <p:sp>
        <p:nvSpPr>
          <p:cNvPr id="405" name="Google Shape;405;p23"/>
          <p:cNvSpPr txBox="1">
            <a:spLocks noGrp="1"/>
          </p:cNvSpPr>
          <p:nvPr>
            <p:ph type="body" idx="1"/>
          </p:nvPr>
        </p:nvSpPr>
        <p:spPr>
          <a:xfrm>
            <a:off x="107504" y="1428750"/>
            <a:ext cx="4320480" cy="3447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sz="1600" dirty="0" smtClean="0"/>
              <a:t>Suministrar energía para el mantenimiento del organismo y por consiguiente sus funciones.</a:t>
            </a:r>
          </a:p>
          <a:p>
            <a:pPr algn="just">
              <a:buNone/>
            </a:pPr>
            <a:endParaRPr lang="es-ES" sz="1600" dirty="0" smtClean="0"/>
          </a:p>
          <a:p>
            <a:pPr algn="just">
              <a:buFont typeface="Wingdings" pitchFamily="2" charset="2"/>
              <a:buChar char="§"/>
            </a:pPr>
            <a:r>
              <a:rPr lang="es-ES" sz="1600" dirty="0" smtClean="0"/>
              <a:t>Suministrar la materia necesaria para la construcción de las estructuras corporales, su renovación y reparación.</a:t>
            </a:r>
          </a:p>
          <a:p>
            <a:pPr algn="just">
              <a:buNone/>
            </a:pPr>
            <a:endParaRPr lang="es-ES" sz="1600" dirty="0" smtClean="0"/>
          </a:p>
          <a:p>
            <a:pPr algn="just">
              <a:buFont typeface="Wingdings" pitchFamily="2" charset="2"/>
              <a:buChar char="§"/>
            </a:pPr>
            <a:r>
              <a:rPr lang="es-CL" sz="1600" dirty="0" smtClean="0"/>
              <a:t>Ayudan a curar heridas y a combatir los gérmenes que causan enfermedades.</a:t>
            </a:r>
          </a:p>
          <a:p>
            <a:pPr>
              <a:buNone/>
            </a:pP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406" name="Google Shape;406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6" name="5 Imagen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651870"/>
            <a:ext cx="3024336" cy="1300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23528" y="195486"/>
            <a:ext cx="6288300" cy="8574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Elección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alimentos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y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jugos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-ES"/>
          </a:p>
        </p:txBody>
      </p:sp>
      <p:pic>
        <p:nvPicPr>
          <p:cNvPr id="9" name="8 Imagen" descr="piramide alimenti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51670"/>
            <a:ext cx="5544616" cy="2936112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755576" y="1275606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rgbClr val="0070C0"/>
                </a:solidFill>
              </a:rPr>
              <a:t>Pirámide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alimenticia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+mj-lt"/>
              </a:rPr>
              <a:t>Importancia de la hidratación en nuestro cuerpo.</a:t>
            </a:r>
            <a:endParaRPr lang="es-ES" b="1" dirty="0">
              <a:latin typeface="+mj-lt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3"/>
          </p:nvPr>
        </p:nvSpPr>
        <p:spPr>
          <a:xfrm>
            <a:off x="323528" y="1440500"/>
            <a:ext cx="6421826" cy="3228600"/>
          </a:xfrm>
        </p:spPr>
        <p:txBody>
          <a:bodyPr/>
          <a:lstStyle/>
          <a:p>
            <a:pPr algn="just"/>
            <a:r>
              <a:rPr lang="es-ES" sz="2000" dirty="0" smtClean="0">
                <a:latin typeface="+mj-lt"/>
              </a:rPr>
              <a:t>El agua permite que se produzcan las reacciones químicas vitales y que los nutrientes se transporten a los órganos y tejidos.</a:t>
            </a:r>
          </a:p>
          <a:p>
            <a:pPr algn="just"/>
            <a:r>
              <a:rPr lang="es-ES" sz="2000" dirty="0" smtClean="0">
                <a:latin typeface="+mj-lt"/>
              </a:rPr>
              <a:t>Se pierde agua constantemente al orinar, sudar o incluso al respirar. Por ello, necesita recuperar lo que pierde. Al hacer ejercicio pierde más agua, así que necesita beber más líquido para permanecer hidratado.</a:t>
            </a:r>
          </a:p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s-ES"/>
          </a:p>
        </p:txBody>
      </p:sp>
      <p:pic>
        <p:nvPicPr>
          <p:cNvPr id="7" name="6 Imagen" descr="gotita de agu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083918"/>
            <a:ext cx="1053223" cy="843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s-ES"/>
          </a:p>
        </p:txBody>
      </p:sp>
      <p:pic>
        <p:nvPicPr>
          <p:cNvPr id="9" name="8 Imagen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3598"/>
            <a:ext cx="6912768" cy="368639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95536" y="26749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5">
                    <a:lumMod val="75000"/>
                  </a:schemeClr>
                </a:solidFill>
              </a:rPr>
              <a:t>Distribución del agua en nuestro cuerpo</a:t>
            </a:r>
            <a:r>
              <a:rPr lang="es-CL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9503"/>
            <a:ext cx="6493980" cy="792088"/>
          </a:xfrm>
        </p:spPr>
        <p:txBody>
          <a:bodyPr/>
          <a:lstStyle/>
          <a:p>
            <a:r>
              <a:rPr lang="es-CL" sz="2800" b="1" dirty="0" smtClean="0">
                <a:solidFill>
                  <a:srgbClr val="0070C0"/>
                </a:solidFill>
                <a:latin typeface="+mj-lt"/>
              </a:rPr>
              <a:t>¿Cuántas veces debo comer al día?.</a:t>
            </a:r>
            <a:endParaRPr lang="es-E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s-ES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95536" y="1563638"/>
          <a:ext cx="6096000" cy="3271520"/>
        </p:xfrm>
        <a:graphic>
          <a:graphicData uri="http://schemas.openxmlformats.org/drawingml/2006/table">
            <a:tbl>
              <a:tblPr firstRow="1" bandRow="1">
                <a:tableStyleId>{97331D5D-7543-4388-87E5-61EE990A1F69}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Desayuno</a:t>
                      </a:r>
                      <a:endParaRPr lang="es-ES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Almuerzo</a:t>
                      </a:r>
                      <a:endParaRPr lang="es-ES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b="1" dirty="0" smtClean="0"/>
                    </a:p>
                    <a:p>
                      <a:pPr algn="ctr"/>
                      <a:endParaRPr lang="es-CL" b="1" dirty="0" smtClean="0"/>
                    </a:p>
                    <a:p>
                      <a:pPr algn="ctr"/>
                      <a:endParaRPr lang="es-CL" dirty="0" smtClean="0"/>
                    </a:p>
                    <a:p>
                      <a:pPr algn="ctr"/>
                      <a:endParaRPr lang="es-CL" b="1" dirty="0" smtClean="0"/>
                    </a:p>
                    <a:p>
                      <a:pPr algn="ctr"/>
                      <a:endParaRPr lang="es-CL" b="1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Colación</a:t>
                      </a:r>
                      <a:endParaRPr lang="es-E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Once</a:t>
                      </a:r>
                      <a:r>
                        <a:rPr lang="es-CL" b="1" baseline="0" dirty="0" smtClean="0"/>
                        <a:t> o Cena</a:t>
                      </a:r>
                      <a:endParaRPr lang="es-ES" b="1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7 Imagen" descr="almuerz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995686"/>
            <a:ext cx="1690666" cy="1078584"/>
          </a:xfrm>
          <a:prstGeom prst="rect">
            <a:avLst/>
          </a:prstGeom>
        </p:spPr>
      </p:pic>
      <p:pic>
        <p:nvPicPr>
          <p:cNvPr id="9" name="8 Imagen" descr="colac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507854"/>
            <a:ext cx="1800200" cy="1282642"/>
          </a:xfrm>
          <a:prstGeom prst="rect">
            <a:avLst/>
          </a:prstGeom>
        </p:spPr>
      </p:pic>
      <p:pic>
        <p:nvPicPr>
          <p:cNvPr id="10" name="9 Imagen" descr="de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995686"/>
            <a:ext cx="1656184" cy="1102115"/>
          </a:xfrm>
          <a:prstGeom prst="rect">
            <a:avLst/>
          </a:prstGeom>
        </p:spPr>
      </p:pic>
      <p:pic>
        <p:nvPicPr>
          <p:cNvPr id="11" name="10 Imagen" descr="on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3493039"/>
            <a:ext cx="1944216" cy="1293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416</Words>
  <Application>Microsoft Office PowerPoint</Application>
  <PresentationFormat>Presentación en pantalla (16:9)</PresentationFormat>
  <Paragraphs>60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Aumerle template</vt:lpstr>
      <vt:lpstr>Alimentación Saludable</vt:lpstr>
      <vt:lpstr>        Objetivos: Teórico:Conocer los beneficios de una alimentación saludable. Práctico: Desarrollar la resistencia cardiovascular, la fuerza muscular, la velocidad y la flexibilidad para alcanzar una condición física saludable.  Contenido: Teórico: Alimentación saludable. Práctico: Acondicionamiento Físico.   </vt:lpstr>
      <vt:lpstr>Sabías que…</vt:lpstr>
      <vt:lpstr>¿Que es alimentación saludable?</vt:lpstr>
      <vt:lpstr>Función de los alimentos saludables…</vt:lpstr>
      <vt:lpstr>Elección de alimentos y jugos.</vt:lpstr>
      <vt:lpstr>Importancia de la hidratación en nuestro cuerpo.</vt:lpstr>
      <vt:lpstr>Presentación de PowerPoint</vt:lpstr>
      <vt:lpstr>¿Cuántas veces debo comer al día?.</vt:lpstr>
      <vt:lpstr>¿Cómo me estoy alimentando? </vt:lpstr>
      <vt:lpstr>Entrenamiento</vt:lpstr>
      <vt:lpstr>Nombre del video: Kids workout 1 beginners  Link: https://www.youtube.com/watch?v=L_A_HjHZxfI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Ambar</dc:creator>
  <cp:lastModifiedBy>Usuario de Windows</cp:lastModifiedBy>
  <cp:revision>17</cp:revision>
  <dcterms:modified xsi:type="dcterms:W3CDTF">2020-07-05T23:24:58Z</dcterms:modified>
</cp:coreProperties>
</file>