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4" r:id="rId7"/>
    <p:sldId id="260" r:id="rId8"/>
    <p:sldId id="261" r:id="rId9"/>
    <p:sldId id="265" r:id="rId10"/>
    <p:sldId id="262" r:id="rId11"/>
    <p:sldId id="266" r:id="rId12"/>
    <p:sldId id="263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122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D17012-1606-4FC1-A010-95BCB7333C09}" type="datetimeFigureOut">
              <a:rPr lang="es-CL" smtClean="0"/>
              <a:t>14-09-2020</a:t>
            </a:fld>
            <a:endParaRPr lang="es-CL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ED9448-1817-43DF-93CF-19B356DEAE6A}" type="slidenum">
              <a:rPr lang="es-CL" smtClean="0"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63688" y="1556792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CL" sz="2400" b="1" dirty="0" smtClean="0">
                <a:solidFill>
                  <a:schemeClr val="accent5">
                    <a:lumMod val="75000"/>
                  </a:schemeClr>
                </a:solidFill>
              </a:rPr>
              <a:t>NORMAS DE PRESENTACIÓN </a:t>
            </a:r>
            <a:r>
              <a:rPr lang="es-CL" sz="2400" b="1" dirty="0">
                <a:solidFill>
                  <a:schemeClr val="accent5">
                    <a:lumMod val="75000"/>
                  </a:schemeClr>
                </a:solidFill>
              </a:rPr>
              <a:t>E.U.P.F.</a:t>
            </a:r>
          </a:p>
        </p:txBody>
      </p:sp>
      <p:pic>
        <p:nvPicPr>
          <p:cNvPr id="2050" name="Picture 2" descr="C:\Users\Enlaces\Desktop\foto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6912"/>
            <a:ext cx="482453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93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612845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/>
              <a:t>Texturas: </a:t>
            </a:r>
            <a:r>
              <a:rPr lang="es-CL" sz="2400" dirty="0"/>
              <a:t>Utilice puré, flanes, frituras, tostados, etc. Para lograr diferentes texturas; no obstante evite la combinación de demasiadas texturas similares en un mismo plato. Las texturas básicas con las cuales se trabaja son:</a:t>
            </a:r>
          </a:p>
          <a:p>
            <a:r>
              <a:rPr lang="es-CL" sz="2400" dirty="0"/>
              <a:t>Suave (Salsa – puré)</a:t>
            </a:r>
          </a:p>
          <a:p>
            <a:r>
              <a:rPr lang="es-CL" sz="2400" dirty="0"/>
              <a:t>Grueso (galantita)</a:t>
            </a:r>
          </a:p>
          <a:p>
            <a:r>
              <a:rPr lang="es-CL" sz="2400" dirty="0"/>
              <a:t>Sólido (Carne – papas)</a:t>
            </a:r>
          </a:p>
          <a:p>
            <a:r>
              <a:rPr lang="es-CL" sz="2400" dirty="0"/>
              <a:t>Blando (farsa)</a:t>
            </a: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78324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141277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ACTIVIDAD N°3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0960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165863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latin typeface="Calibri" pitchFamily="34" charset="0"/>
                <a:cs typeface="Calibri" pitchFamily="34" charset="0"/>
              </a:rPr>
              <a:t>Saborizantes y condimentos: </a:t>
            </a:r>
            <a:r>
              <a:rPr lang="es-CL" sz="2400" dirty="0">
                <a:latin typeface="Calibri" pitchFamily="34" charset="0"/>
                <a:cs typeface="Calibri" pitchFamily="34" charset="0"/>
              </a:rPr>
              <a:t>Evite utilizar las mismas hierbas y especias. No le ponga ajo, hierbas y chalotes a todos los alimentos si los va a servir en un mismo plato o menú.</a:t>
            </a:r>
          </a:p>
          <a:p>
            <a:r>
              <a:rPr lang="es-CL" sz="2400" dirty="0">
                <a:latin typeface="Calibri" pitchFamily="34" charset="0"/>
                <a:cs typeface="Calibri" pitchFamily="34" charset="0"/>
              </a:rPr>
              <a:t>Los sabores complementarios, por ejemplo:</a:t>
            </a:r>
          </a:p>
          <a:p>
            <a:r>
              <a:rPr lang="es-CL" sz="2400" dirty="0">
                <a:latin typeface="Calibri" pitchFamily="34" charset="0"/>
                <a:cs typeface="Calibri" pitchFamily="34" charset="0"/>
              </a:rPr>
              <a:t>Sustanciosos y magros</a:t>
            </a:r>
          </a:p>
          <a:p>
            <a:r>
              <a:rPr lang="es-CL" sz="2400" dirty="0">
                <a:latin typeface="Calibri" pitchFamily="34" charset="0"/>
                <a:cs typeface="Calibri" pitchFamily="34" charset="0"/>
              </a:rPr>
              <a:t>Condimentados y suave</a:t>
            </a:r>
          </a:p>
          <a:p>
            <a:r>
              <a:rPr lang="es-CL" sz="2400" dirty="0">
                <a:latin typeface="Calibri" pitchFamily="34" charset="0"/>
                <a:cs typeface="Calibri" pitchFamily="34" charset="0"/>
              </a:rPr>
              <a:t>Ahumado (salado) dulce.</a:t>
            </a:r>
          </a:p>
          <a:p>
            <a:r>
              <a:rPr lang="es-CL" sz="2400" dirty="0">
                <a:latin typeface="Calibri" pitchFamily="34" charset="0"/>
                <a:cs typeface="Calibri" pitchFamily="34" charset="0"/>
              </a:rPr>
              <a:t>Dulce y condimentado</a:t>
            </a:r>
          </a:p>
        </p:txBody>
      </p:sp>
    </p:spTree>
    <p:extLst>
      <p:ext uri="{BB962C8B-B14F-4D97-AF65-F5344CB8AC3E}">
        <p14:creationId xmlns:p14="http://schemas.microsoft.com/office/powerpoint/2010/main" val="289077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48478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solidFill>
                  <a:srgbClr val="0070C0"/>
                </a:solidFill>
                <a:latin typeface="Californian FB" pitchFamily="18" charset="0"/>
              </a:rPr>
              <a:t>¿QUE MONTAJES DE PLATOS CRIOLLOS CONOCE?</a:t>
            </a:r>
            <a:endParaRPr lang="es-CL" sz="3600" b="1" dirty="0">
              <a:solidFill>
                <a:srgbClr val="0070C0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836712"/>
            <a:ext cx="48245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CL" dirty="0"/>
              <a:t>Las normas de presentación E.U.P.F.</a:t>
            </a:r>
          </a:p>
          <a:p>
            <a:pPr algn="ctr" fontAlgn="base"/>
            <a:r>
              <a:rPr lang="es-CL" dirty="0"/>
              <a:t>son las reglas que fueron pensadas</a:t>
            </a:r>
          </a:p>
          <a:p>
            <a:pPr algn="ctr" fontAlgn="base"/>
            <a:r>
              <a:rPr lang="es-CL" dirty="0"/>
              <a:t>como una guía para los cocineros para</a:t>
            </a:r>
          </a:p>
          <a:p>
            <a:pPr algn="ctr" fontAlgn="base"/>
            <a:r>
              <a:rPr lang="es-CL" dirty="0"/>
              <a:t>permitirles hacer más fácil diferentes</a:t>
            </a:r>
          </a:p>
          <a:p>
            <a:pPr algn="ctr" fontAlgn="base"/>
            <a:r>
              <a:rPr lang="es-CL" dirty="0"/>
              <a:t>montajes, que fuesen funcionales</a:t>
            </a:r>
          </a:p>
          <a:p>
            <a:pPr algn="ctr" fontAlgn="base"/>
            <a:r>
              <a:rPr lang="es-CL" dirty="0"/>
              <a:t>y agradables a la vista del comensal.</a:t>
            </a:r>
          </a:p>
          <a:p>
            <a:pPr fontAlgn="base"/>
            <a:r>
              <a:rPr lang="es-CL" dirty="0"/>
              <a:t> </a:t>
            </a:r>
          </a:p>
        </p:txBody>
      </p:sp>
      <p:pic>
        <p:nvPicPr>
          <p:cNvPr id="3074" name="Picture 2" descr="C:\Users\Enlaces\Desktop\foto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70262"/>
            <a:ext cx="2448272" cy="381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nlaces\Desktop\foto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77723"/>
            <a:ext cx="3888432" cy="241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93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static.wixstatic.com/media/6c5111_6f9d7948b959490aa5389c769a39ddc7.jpg/v1/fill/w_302,h_512,al_c,q_80,usm_0.66_1.00_0.01/6c5111_6f9d7948b959490aa5389c769a39ddc7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9552" y="601849"/>
            <a:ext cx="3776835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1" i="0" u="none" strike="noStrike" cap="none" normalizeH="0" baseline="0" dirty="0" smtClean="0">
                <a:ln>
                  <a:noFill/>
                </a:ln>
                <a:solidFill>
                  <a:srgbClr val="B85E01"/>
                </a:solidFill>
                <a:effectLst/>
                <a:latin typeface="Arial" pitchFamily="34" charset="0"/>
                <a:cs typeface="Arial" pitchFamily="34" charset="0"/>
              </a:rPr>
              <a:t>EQUILIBRIO: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rgbClr val="B85E01"/>
                </a:solidFill>
                <a:effectLst/>
                <a:latin typeface="Arial" pitchFamily="34" charset="0"/>
                <a:cs typeface="Arial" pitchFamily="34" charset="0"/>
              </a:rPr>
              <a:t>Selección de alimentos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rgbClr val="B85E01"/>
                </a:solidFill>
                <a:effectLst/>
                <a:latin typeface="Arial" pitchFamily="34" charset="0"/>
                <a:cs typeface="Arial" pitchFamily="34" charset="0"/>
              </a:rPr>
              <a:t>Color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rgbClr val="B85E01"/>
                </a:solidFill>
                <a:effectLst/>
                <a:latin typeface="Arial" pitchFamily="34" charset="0"/>
                <a:cs typeface="Arial" pitchFamily="34" charset="0"/>
              </a:rPr>
              <a:t>Método de cocción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rgbClr val="B85E01"/>
                </a:solidFill>
                <a:effectLst/>
                <a:latin typeface="Arial" pitchFamily="34" charset="0"/>
                <a:cs typeface="Arial" pitchFamily="34" charset="0"/>
              </a:rPr>
              <a:t>Textura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400" b="0" i="0" u="none" strike="noStrike" cap="none" normalizeH="0" baseline="0" dirty="0" smtClean="0">
                <a:ln>
                  <a:noFill/>
                </a:ln>
                <a:solidFill>
                  <a:srgbClr val="B85E01"/>
                </a:solidFill>
                <a:effectLst/>
                <a:latin typeface="Arial" pitchFamily="34" charset="0"/>
                <a:cs typeface="Arial" pitchFamily="34" charset="0"/>
              </a:rPr>
              <a:t>Sabores</a:t>
            </a:r>
            <a:endParaRPr kumimoji="0" 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0375" y="3152001"/>
            <a:ext cx="77120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/>
              <a:t>La presentación de equilibrio incorpora varios factores en la presentación de alimentos, escogiendo sabores, condimentos y grupos de alimentos complementarios. Además la comida debe prepararse utilizando métodos de cocción distintos que complementen y presentarla de manera apetitosa en la porcelana adecuada.</a:t>
            </a:r>
            <a:r>
              <a:rPr lang="es-CL" sz="2400" dirty="0" smtClean="0"/>
              <a:t/>
            </a:r>
            <a:br>
              <a:rPr lang="es-CL" sz="2400" dirty="0" smtClean="0"/>
            </a:br>
            <a:endParaRPr lang="es-CL" sz="2400" dirty="0"/>
          </a:p>
        </p:txBody>
      </p:sp>
      <p:pic>
        <p:nvPicPr>
          <p:cNvPr id="8" name="Picture 4" descr="C:\Users\Enlaces\Desktop\foto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411" y="601850"/>
            <a:ext cx="3639989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57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476672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/>
              <a:t> </a:t>
            </a:r>
            <a:r>
              <a:rPr lang="es-CL" sz="2400" dirty="0"/>
              <a:t>El </a:t>
            </a:r>
            <a:r>
              <a:rPr lang="es-CL" sz="2400" b="1" dirty="0"/>
              <a:t>EQUILIBRIO</a:t>
            </a:r>
            <a:r>
              <a:rPr lang="es-CL" sz="2400" dirty="0"/>
              <a:t> se entiende mejor considerando lo siguiente:</a:t>
            </a:r>
          </a:p>
          <a:p>
            <a:pPr algn="just"/>
            <a:r>
              <a:rPr lang="es-CL" sz="2400" dirty="0"/>
              <a:t/>
            </a:r>
            <a:br>
              <a:rPr lang="es-CL" sz="2400" dirty="0"/>
            </a:br>
            <a:endParaRPr lang="es-CL" sz="2400" dirty="0"/>
          </a:p>
          <a:p>
            <a:pPr algn="just"/>
            <a:r>
              <a:rPr lang="es-CL" sz="2400" b="1" dirty="0"/>
              <a:t>Selección de alimentos: </a:t>
            </a:r>
            <a:r>
              <a:rPr lang="es-CL" sz="2400" dirty="0"/>
              <a:t>Los alimentos complejos deben estar equilibrados, por ejemplo, una escalopa de ternera perfectamente salteada (simple), acompañada de un risotto de verduras (complejo).</a:t>
            </a:r>
          </a:p>
          <a:p>
            <a:pPr algn="just"/>
            <a:r>
              <a:rPr lang="es-CL" sz="2400" dirty="0"/>
              <a:t/>
            </a:r>
            <a:br>
              <a:rPr lang="es-CL" sz="2400" dirty="0"/>
            </a:br>
            <a:endParaRPr lang="es-CL" sz="2400" dirty="0"/>
          </a:p>
          <a:p>
            <a:pPr algn="just"/>
            <a:r>
              <a:rPr lang="es-CL" sz="2400" b="1" dirty="0"/>
              <a:t>Colores: </a:t>
            </a:r>
            <a:r>
              <a:rPr lang="es-CL" sz="2400" dirty="0"/>
              <a:t>Los colores son siempre de importancia en las comidas, pero especialmente para la presentación. Los colores acentúan la frescura, la calidad y una preparación adecuada.</a:t>
            </a:r>
          </a:p>
          <a:p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101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19672" y="1196752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ACTIVIDAD N°1:</a:t>
            </a:r>
          </a:p>
          <a:p>
            <a:endParaRPr lang="es-CL" dirty="0" smtClean="0"/>
          </a:p>
          <a:p>
            <a:r>
              <a:rPr lang="es-CL" dirty="0" smtClean="0"/>
              <a:t>-Grupo de pares</a:t>
            </a:r>
            <a:endParaRPr lang="es-CL" dirty="0"/>
          </a:p>
          <a:p>
            <a:r>
              <a:rPr lang="es-CL" dirty="0" smtClean="0"/>
              <a:t>-Listado de alimentos </a:t>
            </a:r>
          </a:p>
          <a:p>
            <a:r>
              <a:rPr lang="es-CL" dirty="0" smtClean="0"/>
              <a:t>-Listado de verduras y frutas que proporcionen colores.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2187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404664"/>
            <a:ext cx="7992888" cy="5424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/>
              <a:t>Variedad: </a:t>
            </a:r>
            <a:r>
              <a:rPr lang="es-CL" sz="2400" dirty="0"/>
              <a:t>Se debe mostrar una variedad de colores, sin caer en lo “circense”. Generalmente de buen resultado la combinación de colores tierra con colores brillantes.</a:t>
            </a:r>
          </a:p>
          <a:p>
            <a:pPr algn="just"/>
            <a:r>
              <a:rPr lang="es-CL" sz="2400" dirty="0"/>
              <a:t>Por lo general, los alimentos que saben bien juntos son por naturaleza armónica en sus colores.</a:t>
            </a:r>
          </a:p>
          <a:p>
            <a:pPr algn="just"/>
            <a:r>
              <a:rPr lang="es-CL" sz="2400" dirty="0"/>
              <a:t/>
            </a:r>
            <a:br>
              <a:rPr lang="es-CL" sz="2400" dirty="0"/>
            </a:br>
            <a:endParaRPr lang="es-CL" sz="2400" dirty="0"/>
          </a:p>
          <a:p>
            <a:pPr algn="just"/>
            <a:r>
              <a:rPr lang="es-CL" sz="2400" dirty="0"/>
              <a:t>Ø  Color natural: Se debe acentuar la técnica de cocción empleada.</a:t>
            </a:r>
          </a:p>
          <a:p>
            <a:pPr algn="just"/>
            <a:r>
              <a:rPr lang="es-CL" sz="2400" dirty="0"/>
              <a:t>- Asados caramelizados</a:t>
            </a:r>
          </a:p>
          <a:p>
            <a:pPr algn="just"/>
            <a:r>
              <a:rPr lang="es-CL" sz="2400" dirty="0"/>
              <a:t>- Salteados – dorado parejo</a:t>
            </a:r>
          </a:p>
          <a:p>
            <a:pPr algn="just"/>
            <a:r>
              <a:rPr lang="es-CL" sz="2400" dirty="0"/>
              <a:t>- Al vapor – colores frescos, etc.</a:t>
            </a:r>
          </a:p>
        </p:txBody>
      </p:sp>
    </p:spTree>
    <p:extLst>
      <p:ext uri="{BB962C8B-B14F-4D97-AF65-F5344CB8AC3E}">
        <p14:creationId xmlns:p14="http://schemas.microsoft.com/office/powerpoint/2010/main" val="1143110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620689"/>
            <a:ext cx="7560840" cy="5347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/>
              <a:t>Métodos de cocción: </a:t>
            </a:r>
            <a:r>
              <a:rPr lang="es-CL" sz="2400" dirty="0"/>
              <a:t>Se deben evitar las repeticiones utilizando métodos distintos y compatibles. La variedad de técnicas de preparación aportará automáticamente a la presentación una variedad de texturas.</a:t>
            </a:r>
          </a:p>
          <a:p>
            <a:r>
              <a:rPr lang="es-CL" sz="2400" dirty="0"/>
              <a:t>- Carne asada con salchichón escalfado.</a:t>
            </a:r>
          </a:p>
          <a:p>
            <a:r>
              <a:rPr lang="es-CL" sz="2400" dirty="0"/>
              <a:t>- Corteza horneada con carnes doradas</a:t>
            </a:r>
          </a:p>
          <a:p>
            <a:r>
              <a:rPr lang="es-CL" sz="2400" dirty="0"/>
              <a:t>- Pescado frito con verduras cocidas, etc.</a:t>
            </a:r>
          </a:p>
          <a:p>
            <a:r>
              <a:rPr lang="es-CL" sz="2400" dirty="0"/>
              <a:t/>
            </a:r>
            <a:br>
              <a:rPr lang="es-CL" sz="2400" dirty="0"/>
            </a:br>
            <a:endParaRPr lang="es-CL" sz="2400" dirty="0"/>
          </a:p>
          <a:p>
            <a:r>
              <a:rPr lang="es-CL" sz="2400" b="1" dirty="0"/>
              <a:t>Formas: </a:t>
            </a:r>
            <a:r>
              <a:rPr lang="es-CL" sz="2400" dirty="0"/>
              <a:t>Hay que evitar ocupar las mismas formas en plato. En un mismo plato no debe haber en exceso verduras enteras o rellenas ni demasiadas mezclas independientes.</a:t>
            </a:r>
          </a:p>
        </p:txBody>
      </p:sp>
    </p:spTree>
    <p:extLst>
      <p:ext uri="{BB962C8B-B14F-4D97-AF65-F5344CB8AC3E}">
        <p14:creationId xmlns:p14="http://schemas.microsoft.com/office/powerpoint/2010/main" val="170403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19672" y="1124744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ACTIVIDAD N°2:</a:t>
            </a:r>
          </a:p>
          <a:p>
            <a:endParaRPr lang="es-CL" dirty="0"/>
          </a:p>
          <a:p>
            <a:r>
              <a:rPr lang="es-CL" dirty="0" smtClean="0"/>
              <a:t>-Grupo de pares</a:t>
            </a:r>
          </a:p>
          <a:p>
            <a:r>
              <a:rPr lang="es-CL" dirty="0" smtClean="0"/>
              <a:t>-Listado de Métodos de cocción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28546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154</Words>
  <Application>Microsoft Office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10</cp:revision>
  <dcterms:created xsi:type="dcterms:W3CDTF">2020-09-14T20:37:19Z</dcterms:created>
  <dcterms:modified xsi:type="dcterms:W3CDTF">2020-09-14T22:16:29Z</dcterms:modified>
</cp:coreProperties>
</file>